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1" r:id="rId5"/>
  </p:sldMasterIdLst>
  <p:notesMasterIdLst>
    <p:notesMasterId r:id="rId28"/>
  </p:notesMasterIdLst>
  <p:handoutMasterIdLst>
    <p:handoutMasterId r:id="rId29"/>
  </p:handoutMasterIdLst>
  <p:sldIdLst>
    <p:sldId id="330" r:id="rId6"/>
    <p:sldId id="343" r:id="rId7"/>
    <p:sldId id="344" r:id="rId8"/>
    <p:sldId id="367" r:id="rId9"/>
    <p:sldId id="366" r:id="rId10"/>
    <p:sldId id="378" r:id="rId11"/>
    <p:sldId id="382" r:id="rId12"/>
    <p:sldId id="377" r:id="rId13"/>
    <p:sldId id="384" r:id="rId14"/>
    <p:sldId id="386" r:id="rId15"/>
    <p:sldId id="387" r:id="rId16"/>
    <p:sldId id="388" r:id="rId17"/>
    <p:sldId id="389" r:id="rId18"/>
    <p:sldId id="390" r:id="rId19"/>
    <p:sldId id="391" r:id="rId20"/>
    <p:sldId id="392" r:id="rId21"/>
    <p:sldId id="393" r:id="rId22"/>
    <p:sldId id="394" r:id="rId23"/>
    <p:sldId id="395" r:id="rId24"/>
    <p:sldId id="396" r:id="rId25"/>
    <p:sldId id="385" r:id="rId26"/>
    <p:sldId id="371" r:id="rId27"/>
  </p:sldIdLst>
  <p:sldSz cx="12192000" cy="6858000"/>
  <p:notesSz cx="7026275" cy="93122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userDrawn="1">
          <p15:clr>
            <a:srgbClr val="A4A3A4"/>
          </p15:clr>
        </p15:guide>
        <p15:guide id="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33" userDrawn="1">
          <p15:clr>
            <a:srgbClr val="A4A3A4"/>
          </p15:clr>
        </p15:guide>
        <p15:guide id="2" pos="2213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my L Ziegler" initials="ALZ" lastIdx="17" clrIdx="0"/>
  <p:cmAuthor id="1" name="Fisk, Tim" initials="TF" lastIdx="6" clrIdx="1"/>
  <p:cmAuthor id="2" name="Cordivano, Vincent R." initials="CVR" lastIdx="44" clrIdx="2">
    <p:extLst/>
  </p:cmAuthor>
  <p:cmAuthor id="3" name="Moharir, Gananath D." initials="MGD" lastIdx="18" clrIdx="3">
    <p:extLst/>
  </p:cmAuthor>
  <p:cmAuthor id="4" name="Mickle, Lee" initials="ML" lastIdx="1" clrIdx="4">
    <p:extLst/>
  </p:cmAuthor>
  <p:cmAuthor id="5" name="Line, Colleen M." initials="LCM" lastIdx="2" clrIdx="5">
    <p:extLst/>
  </p:cmAuthor>
  <p:cmAuthor id="6" name="Molla, Gina M" initials="MGM" lastIdx="1" clrIdx="6">
    <p:extLst/>
  </p:cmAuthor>
  <p:cmAuthor id="7" name="Patel, Sejal" initials="PS" lastIdx="1" clrIdx="7">
    <p:extLst/>
  </p:cmAuthor>
  <p:cmAuthor id="8" name="Hill, Dave" initials="HD" lastIdx="1" clrIdx="8">
    <p:extLst/>
  </p:cmAuthor>
  <p:cmAuthor id="9" name="Hill, Dave" initials="HD [2]" lastIdx="1" clrIdx="9">
    <p:extLst/>
  </p:cmAuthor>
  <p:cmAuthor id="10" name="Hill, Dave" initials="HD [3]" lastIdx="1" clrIdx="10">
    <p:extLst/>
  </p:cmAuthor>
  <p:cmAuthor id="11" name="Hill, Dave" initials="HD [4]" lastIdx="1" clrIdx="11">
    <p:extLst/>
  </p:cmAuthor>
  <p:cmAuthor id="12" name="Hill, Dave" initials="HD [5]" lastIdx="1" clrIdx="12">
    <p:extLst/>
  </p:cmAuthor>
  <p:cmAuthor id="13" name="Hill, Dave" initials="HD [6]" lastIdx="1" clrIdx="13">
    <p:extLst/>
  </p:cmAuthor>
  <p:cmAuthor id="14" name="Hill, Dave" initials="HD [7]" lastIdx="1" clrIdx="14">
    <p:extLst/>
  </p:cmAuthor>
  <p:cmAuthor id="15" name="Hill, Dave" initials="HD [8]" lastIdx="1" clrIdx="15">
    <p:extLst/>
  </p:cmAuthor>
  <p:cmAuthor id="16" name="Hill, Dave" initials="HD [9]" lastIdx="1" clrIdx="16">
    <p:extLst/>
  </p:cmAuthor>
  <p:cmAuthor id="17" name="Hill, Dave" initials="HD [10]" lastIdx="1" clrIdx="17">
    <p:extLst/>
  </p:cmAuthor>
  <p:cmAuthor id="18" name="Hill, Dave" initials="HD [11]" lastIdx="1" clrIdx="18">
    <p:extLst/>
  </p:cmAuthor>
  <p:cmAuthor id="19" name="Hill, Dave" initials="HD [12]" lastIdx="0" clrIdx="19">
    <p:extLst/>
  </p:cmAuthor>
  <p:cmAuthor id="20" name="Hill, Dave" initials="HD [13]" lastIdx="0" clrIdx="20">
    <p:extLst/>
  </p:cmAuthor>
  <p:cmAuthor id="21" name="Hill, Dave" initials="HD [14]" lastIdx="1" clrIdx="21">
    <p:extLst/>
  </p:cmAuthor>
  <p:cmAuthor id="22" name="Hill, Dave" initials="HD [15]" lastIdx="1" clrIdx="22">
    <p:extLst/>
  </p:cmAuthor>
  <p:cmAuthor id="23" name="Hill, Dave" initials="HD [16]" lastIdx="1" clrIdx="23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C900"/>
    <a:srgbClr val="898989"/>
    <a:srgbClr val="005F9E"/>
    <a:srgbClr val="C1CD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958" autoAdjust="0"/>
    <p:restoredTop sz="87267" autoAdjust="0"/>
  </p:normalViewPr>
  <p:slideViewPr>
    <p:cSldViewPr>
      <p:cViewPr varScale="1">
        <p:scale>
          <a:sx n="89" d="100"/>
          <a:sy n="89" d="100"/>
        </p:scale>
        <p:origin x="184" y="1256"/>
      </p:cViewPr>
      <p:guideLst>
        <p:guide orient="horz"/>
        <p:guide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60" d="100"/>
        <a:sy n="160" d="100"/>
      </p:scale>
      <p:origin x="0" y="-1392"/>
    </p:cViewPr>
  </p:sorterViewPr>
  <p:notesViewPr>
    <p:cSldViewPr showGuides="1">
      <p:cViewPr varScale="1">
        <p:scale>
          <a:sx n="76" d="100"/>
          <a:sy n="76" d="100"/>
        </p:scale>
        <p:origin x="2885" y="67"/>
      </p:cViewPr>
      <p:guideLst>
        <p:guide orient="horz" pos="2933"/>
        <p:guide pos="2213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30" Type="http://schemas.openxmlformats.org/officeDocument/2006/relationships/commentAuthors" Target="commentAuthors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2" y="3"/>
            <a:ext cx="3044720" cy="465614"/>
          </a:xfrm>
          <a:prstGeom prst="rect">
            <a:avLst/>
          </a:prstGeom>
        </p:spPr>
        <p:txBody>
          <a:bodyPr vert="horz" lIns="93379" tIns="46689" rIns="93379" bIns="4668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9933" y="3"/>
            <a:ext cx="3044720" cy="465614"/>
          </a:xfrm>
          <a:prstGeom prst="rect">
            <a:avLst/>
          </a:prstGeom>
        </p:spPr>
        <p:txBody>
          <a:bodyPr vert="horz" lIns="93379" tIns="46689" rIns="93379" bIns="46689" rtlCol="0"/>
          <a:lstStyle>
            <a:lvl1pPr algn="r">
              <a:defRPr sz="1200"/>
            </a:lvl1pPr>
          </a:lstStyle>
          <a:p>
            <a:fld id="{45DC58A4-1F39-4E10-B40C-ECB2E4998083}" type="datetimeFigureOut">
              <a:rPr lang="en-US" smtClean="0"/>
              <a:t>12/8/17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2" y="8845048"/>
            <a:ext cx="3044720" cy="465614"/>
          </a:xfrm>
          <a:prstGeom prst="rect">
            <a:avLst/>
          </a:prstGeom>
        </p:spPr>
        <p:txBody>
          <a:bodyPr vert="horz" lIns="93379" tIns="46689" rIns="93379" bIns="4668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9933" y="8845048"/>
            <a:ext cx="3044720" cy="465614"/>
          </a:xfrm>
          <a:prstGeom prst="rect">
            <a:avLst/>
          </a:prstGeom>
        </p:spPr>
        <p:txBody>
          <a:bodyPr vert="horz" lIns="93379" tIns="46689" rIns="93379" bIns="46689" rtlCol="0" anchor="b"/>
          <a:lstStyle>
            <a:lvl1pPr algn="r">
              <a:defRPr sz="1200"/>
            </a:lvl1pPr>
          </a:lstStyle>
          <a:p>
            <a:fld id="{A5BFFE62-8B6F-4B6C-87A1-15BE8E6B70A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65614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3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2" y="3"/>
            <a:ext cx="3044720" cy="465614"/>
          </a:xfrm>
          <a:prstGeom prst="rect">
            <a:avLst/>
          </a:prstGeom>
        </p:spPr>
        <p:txBody>
          <a:bodyPr vert="horz" lIns="93379" tIns="46689" rIns="93379" bIns="4668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9933" y="3"/>
            <a:ext cx="3044720" cy="465614"/>
          </a:xfrm>
          <a:prstGeom prst="rect">
            <a:avLst/>
          </a:prstGeom>
        </p:spPr>
        <p:txBody>
          <a:bodyPr vert="horz" lIns="93379" tIns="46689" rIns="93379" bIns="46689" rtlCol="0"/>
          <a:lstStyle>
            <a:lvl1pPr algn="r">
              <a:defRPr sz="1200"/>
            </a:lvl1pPr>
          </a:lstStyle>
          <a:p>
            <a:fld id="{24BF3212-CA4A-4372-B18F-FDBCACCE5573}" type="datetimeFigureOut">
              <a:rPr lang="en-US" smtClean="0"/>
              <a:t>12/8/17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9575" y="696913"/>
            <a:ext cx="6207125" cy="34925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379" tIns="46689" rIns="93379" bIns="46689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2628" y="4423334"/>
            <a:ext cx="5621020" cy="4190524"/>
          </a:xfrm>
          <a:prstGeom prst="rect">
            <a:avLst/>
          </a:prstGeom>
        </p:spPr>
        <p:txBody>
          <a:bodyPr vert="horz" lIns="93379" tIns="46689" rIns="93379" bIns="466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2" y="8845048"/>
            <a:ext cx="3044720" cy="465614"/>
          </a:xfrm>
          <a:prstGeom prst="rect">
            <a:avLst/>
          </a:prstGeom>
        </p:spPr>
        <p:txBody>
          <a:bodyPr vert="horz" lIns="93379" tIns="46689" rIns="93379" bIns="4668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9933" y="8845048"/>
            <a:ext cx="3044720" cy="465614"/>
          </a:xfrm>
          <a:prstGeom prst="rect">
            <a:avLst/>
          </a:prstGeom>
        </p:spPr>
        <p:txBody>
          <a:bodyPr vert="horz" lIns="93379" tIns="46689" rIns="93379" bIns="46689" rtlCol="0" anchor="b"/>
          <a:lstStyle>
            <a:lvl1pPr algn="r">
              <a:defRPr sz="1200"/>
            </a:lvl1pPr>
          </a:lstStyle>
          <a:p>
            <a:fld id="{6FCCDFB8-CE1E-4CEA-A9A7-0392F69410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48688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Last week: completed activity diagram for the four MITA modules,</a:t>
            </a:r>
            <a:r>
              <a:rPr lang="en-US" baseline="0" dirty="0" smtClean="0"/>
              <a:t> started looking into object specifications working with class diagrams.  Need to address common way to produce object specifications</a:t>
            </a:r>
            <a:endParaRPr lang="en-US" dirty="0" smtClean="0"/>
          </a:p>
          <a:p>
            <a:endParaRPr lang="en-US" baseline="0" dirty="0" smtClean="0"/>
          </a:p>
          <a:p>
            <a:r>
              <a:rPr lang="en-US" baseline="0" dirty="0" smtClean="0"/>
              <a:t>Next week: Continue to produce object specification for four modules</a:t>
            </a:r>
          </a:p>
          <a:p>
            <a:endParaRPr lang="en-US" baseline="0" dirty="0" smtClean="0"/>
          </a:p>
          <a:p>
            <a:r>
              <a:rPr lang="en-US" baseline="0" dirty="0" smtClean="0"/>
              <a:t>Blockers: Common way to specify objects</a:t>
            </a:r>
          </a:p>
          <a:p>
            <a:endParaRPr lang="en-US" baseline="0" dirty="0" smtClean="0"/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CDFB8-CE1E-4CEA-A9A7-0392F69410F3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84688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Completed</a:t>
            </a:r>
            <a:r>
              <a:rPr lang="en-US" baseline="0" dirty="0" smtClean="0"/>
              <a:t> business process diagrams for pharmacy, submitted to pharmacy expert and received comments, present at next WG meeting.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CDFB8-CE1E-4CEA-A9A7-0392F69410F3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26434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Last week:  Still looking</a:t>
            </a:r>
            <a:r>
              <a:rPr lang="en-US" baseline="0" dirty="0" smtClean="0"/>
              <a:t> to getting back to work on the documentation.  Still working to get wrapped up by year’s end. 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This week:</a:t>
            </a:r>
          </a:p>
          <a:p>
            <a:endParaRPr lang="en-US" dirty="0" smtClean="0"/>
          </a:p>
          <a:p>
            <a:r>
              <a:rPr lang="en-US" dirty="0" smtClean="0"/>
              <a:t>Blockers: </a:t>
            </a:r>
            <a:r>
              <a:rPr lang="en-US" baseline="0" dirty="0" smtClean="0"/>
              <a:t>Managing conflicting priorities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CDFB8-CE1E-4CEA-A9A7-0392F69410F3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4132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Last week: Contract has been awarded!</a:t>
            </a:r>
            <a:r>
              <a:rPr lang="en-US" baseline="0" dirty="0" smtClean="0"/>
              <a:t>  Key staff rolling in next week.  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This week: Identify right resources and start work.</a:t>
            </a:r>
          </a:p>
          <a:p>
            <a:endParaRPr lang="en-US" baseline="0" dirty="0" smtClean="0"/>
          </a:p>
          <a:p>
            <a:r>
              <a:rPr lang="en-US" baseline="0" dirty="0" smtClean="0"/>
              <a:t>Blockers: None.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CDFB8-CE1E-4CEA-A9A7-0392F69410F3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40786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Last week:  Major release</a:t>
            </a:r>
            <a:r>
              <a:rPr lang="en-US" baseline="0" dirty="0" smtClean="0"/>
              <a:t> made.  Darrell and Preston putting together a schedule through mid-Jan.  Working through terminology mapping. Identifying big pieces</a:t>
            </a:r>
          </a:p>
          <a:p>
            <a:endParaRPr lang="en-US" dirty="0" smtClean="0"/>
          </a:p>
          <a:p>
            <a:r>
              <a:rPr lang="en-US" dirty="0" smtClean="0"/>
              <a:t>This</a:t>
            </a:r>
            <a:r>
              <a:rPr lang="en-US" baseline="0" dirty="0" smtClean="0"/>
              <a:t> week: Working on Billing first.  Demo for Dec 8</a:t>
            </a:r>
            <a:r>
              <a:rPr lang="en-US" baseline="30000" dirty="0" smtClean="0"/>
              <a:t>th</a:t>
            </a:r>
            <a:r>
              <a:rPr lang="en-US" baseline="0" dirty="0" smtClean="0"/>
              <a:t>?  High-level flow diagrams.  Systems interchange in January.</a:t>
            </a:r>
          </a:p>
          <a:p>
            <a:endParaRPr lang="en-US" baseline="0" dirty="0" smtClean="0"/>
          </a:p>
          <a:p>
            <a:r>
              <a:rPr lang="en-US" baseline="0" dirty="0" smtClean="0"/>
              <a:t>Blockers?:  None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CDFB8-CE1E-4CEA-A9A7-0392F69410F3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7297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Last week:  Continuing to work on functional taxonomy aiming for first draft next week</a:t>
            </a:r>
            <a:r>
              <a:rPr lang="en-US" baseline="0" dirty="0" smtClean="0"/>
              <a:t>.  </a:t>
            </a:r>
          </a:p>
          <a:p>
            <a:endParaRPr 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This</a:t>
            </a:r>
            <a:r>
              <a:rPr lang="en-US" baseline="0" dirty="0" smtClean="0"/>
              <a:t> week:  First draft on taxonomy next week.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  <a:p>
            <a:r>
              <a:rPr lang="en-US" baseline="0" dirty="0" smtClean="0"/>
              <a:t>Blockers?: None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CDFB8-CE1E-4CEA-A9A7-0392F69410F3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48993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Last week:</a:t>
            </a:r>
          </a:p>
          <a:p>
            <a:r>
              <a:rPr lang="en-US" baseline="0" dirty="0" smtClean="0"/>
              <a:t>Next week: </a:t>
            </a:r>
          </a:p>
          <a:p>
            <a:r>
              <a:rPr lang="en-US" baseline="0" dirty="0" smtClean="0"/>
              <a:t>Blockers: none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CDFB8-CE1E-4CEA-A9A7-0392F69410F3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82357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CDFB8-CE1E-4CEA-A9A7-0392F69410F3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07169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Relationship Id="rId3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Relationship Id="rId3" Type="http://schemas.openxmlformats.org/officeDocument/2006/relationships/image" Target="../media/image5.jp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524001"/>
            <a:ext cx="9448800" cy="14700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76400" y="6094560"/>
            <a:ext cx="1524000" cy="55375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0800" y="6033850"/>
            <a:ext cx="1295400" cy="468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9555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/>
          <p:cNvCxnSpPr/>
          <p:nvPr userDrawn="1"/>
        </p:nvCxnSpPr>
        <p:spPr bwMode="auto">
          <a:xfrm>
            <a:off x="1117600" y="3276600"/>
            <a:ext cx="10373360" cy="0"/>
          </a:xfrm>
          <a:prstGeom prst="line">
            <a:avLst/>
          </a:prstGeom>
          <a:solidFill>
            <a:srgbClr val="FFCC99"/>
          </a:solidFill>
          <a:ln w="1270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8" name="Rectangle 17"/>
          <p:cNvSpPr/>
          <p:nvPr userDrawn="1"/>
        </p:nvSpPr>
        <p:spPr bwMode="auto">
          <a:xfrm>
            <a:off x="0" y="3352800"/>
            <a:ext cx="543099" cy="35052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ts val="2500"/>
              </a:lnSpc>
              <a:spcBef>
                <a:spcPct val="0"/>
              </a:spcBef>
              <a:spcAft>
                <a:spcPts val="1000"/>
              </a:spcAft>
              <a:buClr>
                <a:srgbClr val="FDAA03"/>
              </a:buClr>
              <a:buSzTx/>
              <a:buFontTx/>
              <a:buNone/>
              <a:tabLst/>
            </a:pP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Arial" charset="0"/>
            </a:endParaRPr>
          </a:p>
        </p:txBody>
      </p:sp>
      <p:sp>
        <p:nvSpPr>
          <p:cNvPr id="13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1098200" y="3463137"/>
            <a:ext cx="6136217" cy="389922"/>
          </a:xfrm>
        </p:spPr>
        <p:txBody>
          <a:bodyPr/>
          <a:lstStyle>
            <a:lvl1pPr marL="0" indent="0">
              <a:buFont typeface="Wingdings" pitchFamily="2" charset="2"/>
              <a:buNone/>
              <a:defRPr b="1" spc="300" baseline="0">
                <a:solidFill>
                  <a:schemeClr val="tx2"/>
                </a:solidFill>
                <a:latin typeface="Helvetica LT Std" pitchFamily="34" charset="0"/>
                <a:cs typeface="Calibri" pitchFamily="34" charset="0"/>
              </a:defRPr>
            </a:lvl1pPr>
          </a:lstStyle>
          <a:p>
            <a:r>
              <a:rPr lang="en-US" altLang="en-US"/>
              <a:t>Subtitle</a:t>
            </a:r>
            <a:endParaRPr lang="en-US" altLang="en-US" dirty="0"/>
          </a:p>
        </p:txBody>
      </p:sp>
      <p:sp>
        <p:nvSpPr>
          <p:cNvPr id="21" name="Rectangle 9"/>
          <p:cNvSpPr>
            <a:spLocks noGrp="1" noChangeArrowheads="1"/>
          </p:cNvSpPr>
          <p:nvPr>
            <p:ph type="ctrTitle" sz="quarter" hasCustomPrompt="1"/>
          </p:nvPr>
        </p:nvSpPr>
        <p:spPr>
          <a:xfrm>
            <a:off x="1016000" y="1041287"/>
            <a:ext cx="9662160" cy="1981200"/>
          </a:xfrm>
        </p:spPr>
        <p:txBody>
          <a:bodyPr anchor="b" anchorCtr="0">
            <a:noAutofit/>
          </a:bodyPr>
          <a:lstStyle>
            <a:lvl1pPr algn="l">
              <a:lnSpc>
                <a:spcPts val="4400"/>
              </a:lnSpc>
              <a:defRPr sz="4000" b="1">
                <a:solidFill>
                  <a:schemeClr val="tx2"/>
                </a:solidFill>
                <a:latin typeface="Helvetica LT Std" pitchFamily="34" charset="0"/>
                <a:cs typeface="Times New Roman" pitchFamily="18" charset="0"/>
              </a:defRPr>
            </a:lvl1pPr>
          </a:lstStyle>
          <a:p>
            <a:r>
              <a:rPr lang="en-US"/>
              <a:t>Section Title</a:t>
            </a:r>
            <a:endParaRPr lang="en-US" dirty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6908800" y="6504802"/>
            <a:ext cx="49784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1000" b="1" i="0" u="none" strike="noStrike" kern="1200" baseline="0" dirty="0">
                <a:solidFill>
                  <a:schemeClr val="tx2"/>
                </a:solidFill>
                <a:latin typeface="Arial"/>
                <a:ea typeface="+mn-ea"/>
                <a:cs typeface="Arial"/>
              </a:rPr>
              <a:t>CMS Alliance to Modernize Healthcare</a:t>
            </a:r>
            <a:endParaRPr lang="en-US" sz="1000" b="1" i="0" dirty="0">
              <a:solidFill>
                <a:schemeClr val="tx2"/>
              </a:solidFill>
              <a:latin typeface="Arial"/>
              <a:ea typeface="Verdana" pitchFamily="34" charset="0"/>
              <a:cs typeface="Arial"/>
            </a:endParaRPr>
          </a:p>
        </p:txBody>
      </p:sp>
      <p:pic>
        <p:nvPicPr>
          <p:cNvPr id="15" name="Picture 14" descr="ppt_cover_art1_sm.ai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5638800"/>
            <a:ext cx="5689600" cy="881888"/>
          </a:xfrm>
          <a:prstGeom prst="rect">
            <a:avLst/>
          </a:prstGeom>
        </p:spPr>
      </p:pic>
      <p:sp>
        <p:nvSpPr>
          <p:cNvPr id="1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98440" y="93030"/>
            <a:ext cx="661021" cy="18091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lang="en-US" smtClean="0"/>
            </a:lvl1pPr>
          </a:lstStyle>
          <a:p>
            <a:fld id="{295008BC-DA31-4D19-837B-EFA4386B05F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9" name="Straight Connector 18"/>
          <p:cNvCxnSpPr/>
          <p:nvPr userDrawn="1"/>
        </p:nvCxnSpPr>
        <p:spPr>
          <a:xfrm>
            <a:off x="11785600" y="90459"/>
            <a:ext cx="0" cy="15240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 userDrawn="1"/>
        </p:nvCxnSpPr>
        <p:spPr>
          <a:xfrm>
            <a:off x="11277600" y="90459"/>
            <a:ext cx="0" cy="15240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 userDrawn="1"/>
        </p:nvSpPr>
        <p:spPr bwMode="auto">
          <a:xfrm>
            <a:off x="0" y="0"/>
            <a:ext cx="543099" cy="3124200"/>
          </a:xfrm>
          <a:prstGeom prst="rect">
            <a:avLst/>
          </a:prstGeom>
          <a:solidFill>
            <a:srgbClr val="C1CD23"/>
          </a:solidFill>
          <a:ln w="12700" cap="flat" cmpd="sng" algn="ctr">
            <a:solidFill>
              <a:srgbClr val="C1CD2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ts val="2500"/>
              </a:lnSpc>
              <a:spcBef>
                <a:spcPct val="0"/>
              </a:spcBef>
              <a:spcAft>
                <a:spcPts val="1000"/>
              </a:spcAft>
              <a:buClr>
                <a:srgbClr val="FDAA03"/>
              </a:buClr>
              <a:buSzTx/>
              <a:buFontTx/>
              <a:buNone/>
              <a:tabLst/>
            </a:pP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56341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bg1"/>
          </a:solidFill>
        </p:spPr>
        <p:txBody>
          <a:bodyPr/>
          <a:lstStyle>
            <a:lvl1pPr marL="342900" indent="-230188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/>
            </a:lvl1pPr>
            <a:lvl2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/>
            </a:lvl2pPr>
            <a:lvl3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/>
            </a:lvl3pPr>
            <a:lvl4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/>
            </a:lvl4pPr>
            <a:lvl5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44000" y="6492876"/>
            <a:ext cx="2438400" cy="365125"/>
          </a:xfrm>
        </p:spPr>
        <p:txBody>
          <a:bodyPr/>
          <a:lstStyle>
            <a:lvl1pPr>
              <a:defRPr sz="1000">
                <a:latin typeface="Trebuchet MS" panose="020B0603020202020204" pitchFamily="34" charset="0"/>
              </a:defRPr>
            </a:lvl1pPr>
          </a:lstStyle>
          <a:p>
            <a:fld id="{295008BC-DA31-4D19-837B-EFA4386B05F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7640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539999" y="2971801"/>
            <a:ext cx="8786285" cy="2797175"/>
          </a:xfrm>
        </p:spPr>
        <p:txBody>
          <a:bodyPr anchor="t"/>
          <a:lstStyle>
            <a:lvl1pPr algn="l">
              <a:defRPr sz="4000" b="1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2539999" y="1676402"/>
            <a:ext cx="8786284" cy="129539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1366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9335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9825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12193" y="1600201"/>
            <a:ext cx="4702177" cy="45259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2"/>
          <p:cNvSpPr>
            <a:spLocks noGrp="1"/>
          </p:cNvSpPr>
          <p:nvPr>
            <p:ph sz="half" idx="13"/>
          </p:nvPr>
        </p:nvSpPr>
        <p:spPr>
          <a:xfrm>
            <a:off x="6766816" y="1600200"/>
            <a:ext cx="4702177" cy="45259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553655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0" y="0"/>
            <a:ext cx="304800" cy="6858000"/>
          </a:xfrm>
          <a:prstGeom prst="rect">
            <a:avLst/>
          </a:prstGeom>
          <a:solidFill>
            <a:srgbClr val="BED1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>
          <a:xfrm>
            <a:off x="508000" y="428769"/>
            <a:ext cx="11324856" cy="662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4978618" y="6567715"/>
            <a:ext cx="302394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Internal</a:t>
            </a:r>
            <a:r>
              <a:rPr lang="en-US" sz="800" baseline="0" dirty="0"/>
              <a:t> Distribution—Not for Public Release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9910441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1044156" y="2568939"/>
            <a:ext cx="6136217" cy="389922"/>
          </a:xfrm>
        </p:spPr>
        <p:txBody>
          <a:bodyPr/>
          <a:lstStyle>
            <a:lvl1pPr marL="0" indent="0">
              <a:buFont typeface="Wingdings" pitchFamily="2" charset="2"/>
              <a:buNone/>
              <a:defRPr b="1" spc="300" baseline="0">
                <a:solidFill>
                  <a:schemeClr val="tx2"/>
                </a:solidFill>
                <a:latin typeface="Helvetica LT Std" pitchFamily="34" charset="0"/>
                <a:cs typeface="Calibri" pitchFamily="34" charset="0"/>
              </a:defRPr>
            </a:lvl1pPr>
          </a:lstStyle>
          <a:p>
            <a:r>
              <a:rPr lang="en-US" altLang="en-US" dirty="0"/>
              <a:t>Author</a:t>
            </a:r>
          </a:p>
        </p:txBody>
      </p:sp>
      <p:sp>
        <p:nvSpPr>
          <p:cNvPr id="9" name="Rectangle 9"/>
          <p:cNvSpPr>
            <a:spLocks noGrp="1" noChangeArrowheads="1"/>
          </p:cNvSpPr>
          <p:nvPr>
            <p:ph type="ctrTitle" sz="quarter" hasCustomPrompt="1"/>
          </p:nvPr>
        </p:nvSpPr>
        <p:spPr>
          <a:xfrm>
            <a:off x="1009528" y="368932"/>
            <a:ext cx="9662160" cy="1981200"/>
          </a:xfrm>
        </p:spPr>
        <p:txBody>
          <a:bodyPr anchor="b" anchorCtr="0">
            <a:normAutofit/>
          </a:bodyPr>
          <a:lstStyle>
            <a:lvl1pPr algn="l">
              <a:lnSpc>
                <a:spcPts val="4400"/>
              </a:lnSpc>
              <a:defRPr sz="4000" b="1">
                <a:solidFill>
                  <a:schemeClr val="tx2"/>
                </a:solidFill>
                <a:latin typeface="Helvetica LT Std" pitchFamily="34" charset="0"/>
                <a:cs typeface="Times New Roman" pitchFamily="18" charset="0"/>
              </a:defRPr>
            </a:lvl1pPr>
          </a:lstStyle>
          <a:p>
            <a:r>
              <a:rPr lang="en-US" dirty="0"/>
              <a:t>Title here</a:t>
            </a:r>
          </a:p>
        </p:txBody>
      </p:sp>
      <p:sp>
        <p:nvSpPr>
          <p:cNvPr id="12" name="Rectangle 11"/>
          <p:cNvSpPr/>
          <p:nvPr userDrawn="1"/>
        </p:nvSpPr>
        <p:spPr bwMode="auto">
          <a:xfrm>
            <a:off x="0" y="1"/>
            <a:ext cx="543099" cy="2398143"/>
          </a:xfrm>
          <a:prstGeom prst="rect">
            <a:avLst/>
          </a:prstGeom>
          <a:solidFill>
            <a:srgbClr val="C1CD23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ts val="2500"/>
              </a:lnSpc>
              <a:spcBef>
                <a:spcPct val="0"/>
              </a:spcBef>
              <a:spcAft>
                <a:spcPts val="1000"/>
              </a:spcAft>
              <a:buClr>
                <a:srgbClr val="FDAA03"/>
              </a:buClr>
              <a:buSzTx/>
              <a:buFontTx/>
              <a:buNone/>
              <a:tabLst/>
            </a:pP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5" name="Straight Connector 14"/>
          <p:cNvCxnSpPr/>
          <p:nvPr userDrawn="1"/>
        </p:nvCxnSpPr>
        <p:spPr bwMode="auto">
          <a:xfrm>
            <a:off x="1098200" y="2448468"/>
            <a:ext cx="10593057" cy="0"/>
          </a:xfrm>
          <a:prstGeom prst="line">
            <a:avLst/>
          </a:prstGeom>
          <a:solidFill>
            <a:srgbClr val="FFCC99"/>
          </a:solidFill>
          <a:ln w="1270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4" name="Rectangle 13"/>
          <p:cNvSpPr/>
          <p:nvPr userDrawn="1"/>
        </p:nvSpPr>
        <p:spPr bwMode="auto">
          <a:xfrm>
            <a:off x="0" y="2510288"/>
            <a:ext cx="543099" cy="4347713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ts val="2500"/>
              </a:lnSpc>
              <a:spcBef>
                <a:spcPct val="0"/>
              </a:spcBef>
              <a:spcAft>
                <a:spcPts val="1000"/>
              </a:spcAft>
              <a:buClr>
                <a:srgbClr val="FDAA03"/>
              </a:buClr>
              <a:buSzTx/>
              <a:buFontTx/>
              <a:buNone/>
              <a:tabLst/>
            </a:pP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Arial" charset="0"/>
            </a:endParaRPr>
          </a:p>
        </p:txBody>
      </p:sp>
      <p:pic>
        <p:nvPicPr>
          <p:cNvPr id="4" name="Picture 3" descr="cms_logo.ai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7200" y="6019800"/>
            <a:ext cx="2438400" cy="6604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6477000"/>
            <a:ext cx="1724837" cy="381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812800" y="274638"/>
            <a:ext cx="10972800" cy="86836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>
              <a:lnSpc>
                <a:spcPts val="3200"/>
              </a:lnSpc>
              <a:defRPr lang="en-US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idx="1"/>
          </p:nvPr>
        </p:nvSpPr>
        <p:spPr>
          <a:xfrm>
            <a:off x="812800" y="1447800"/>
            <a:ext cx="10972800" cy="4678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spcAft>
                <a:spcPts val="600"/>
              </a:spcAft>
              <a:defRPr lang="en-US" smtClean="0"/>
            </a:lvl1pPr>
            <a:lvl2pPr>
              <a:spcAft>
                <a:spcPts val="600"/>
              </a:spcAft>
              <a:defRPr lang="en-US" smtClean="0"/>
            </a:lvl2pPr>
            <a:lvl3pPr>
              <a:spcAft>
                <a:spcPts val="600"/>
              </a:spcAft>
              <a:defRPr lang="en-US" smtClean="0"/>
            </a:lvl3pPr>
            <a:lvl4pPr marL="1027113" indent="-280988">
              <a:buClr>
                <a:schemeClr val="tx2"/>
              </a:buClr>
              <a:defRPr lang="en-US" smtClean="0"/>
            </a:lvl4pPr>
            <a:lvl5pPr marL="1319213" indent="-228600">
              <a:buClr>
                <a:schemeClr val="tx2"/>
              </a:buClr>
              <a:buSzPct val="60000"/>
              <a:buFont typeface="Wingdings" pitchFamily="2" charset="2"/>
              <a:buChar char="q"/>
              <a:tabLst/>
              <a:defRPr lang="en-US" smtClean="0"/>
            </a:lvl5pPr>
            <a:lvl6pPr marL="1608138" indent="-228600">
              <a:buClr>
                <a:schemeClr val="tx2"/>
              </a:buClr>
              <a:buFont typeface="Helvetica LT Std" pitchFamily="34" charset="0"/>
              <a:buChar char="–"/>
              <a:tabLst/>
              <a:defRPr lang="en-US" smtClean="0"/>
            </a:lvl6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98440" y="93030"/>
            <a:ext cx="661021" cy="18091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lang="en-US" smtClean="0"/>
            </a:lvl1pPr>
          </a:lstStyle>
          <a:p>
            <a:fld id="{295008BC-DA31-4D19-837B-EFA4386B05F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" name="Straight Connector 2"/>
          <p:cNvCxnSpPr>
            <a:stCxn id="6" idx="3"/>
            <a:endCxn id="6" idx="3"/>
          </p:cNvCxnSpPr>
          <p:nvPr userDrawn="1"/>
        </p:nvCxnSpPr>
        <p:spPr>
          <a:xfrm>
            <a:off x="11859461" y="183489"/>
            <a:ext cx="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 userDrawn="1"/>
        </p:nvCxnSpPr>
        <p:spPr>
          <a:xfrm>
            <a:off x="11785600" y="90459"/>
            <a:ext cx="0" cy="15240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 userDrawn="1"/>
        </p:nvCxnSpPr>
        <p:spPr>
          <a:xfrm>
            <a:off x="11277600" y="90459"/>
            <a:ext cx="0" cy="15240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theme" Target="../theme/theme1.xml"/><Relationship Id="rId1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12192" y="726480"/>
            <a:ext cx="9956800" cy="7124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2192" y="1559470"/>
            <a:ext cx="9956800" cy="45666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68992" y="6492876"/>
            <a:ext cx="7230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  <a:latin typeface="Trebuchet MS" panose="020B0603020202020204" pitchFamily="34" charset="0"/>
              </a:defRPr>
            </a:lvl1pPr>
          </a:lstStyle>
          <a:p>
            <a:fld id="{295008BC-DA31-4D19-837B-EFA4386B05F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1320800" cy="6858000"/>
          </a:xfrm>
          <a:prstGeom prst="rect">
            <a:avLst/>
          </a:prstGeom>
          <a:solidFill>
            <a:srgbClr val="BED1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92" r="23077"/>
          <a:stretch/>
        </p:blipFill>
        <p:spPr>
          <a:xfrm>
            <a:off x="-508000" y="56828"/>
            <a:ext cx="1828800" cy="705173"/>
          </a:xfrm>
          <a:prstGeom prst="rect">
            <a:avLst/>
          </a:prstGeom>
        </p:spPr>
      </p:pic>
      <p:sp>
        <p:nvSpPr>
          <p:cNvPr id="5" name="TextBox 4"/>
          <p:cNvSpPr txBox="1"/>
          <p:nvPr userDrawn="1"/>
        </p:nvSpPr>
        <p:spPr>
          <a:xfrm>
            <a:off x="4284956" y="6567715"/>
            <a:ext cx="371761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/>
              <a:t>Internal</a:t>
            </a:r>
            <a:r>
              <a:rPr lang="en-US" sz="800" baseline="0"/>
              <a:t> Distribution Only—Not </a:t>
            </a:r>
            <a:r>
              <a:rPr lang="en-US" sz="800" baseline="0" dirty="0"/>
              <a:t>for Public Release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18204686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49" r:id="rId8"/>
    <p:sldLayoutId id="2147483650" r:id="rId9"/>
    <p:sldLayoutId id="2147483658" r:id="rId10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tx2"/>
          </a:solidFill>
          <a:latin typeface="Trebuchet MS" panose="020B0603020202020204" pitchFamily="34" charset="0"/>
          <a:ea typeface="+mj-ea"/>
          <a:cs typeface="+mj-cs"/>
        </a:defRPr>
      </a:lvl1pPr>
    </p:titleStyle>
    <p:bodyStyle>
      <a:lvl1pPr marL="342900" indent="-230188" algn="l" defTabSz="9144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Wingdings" panose="05000000000000000000" pitchFamily="2" charset="2"/>
        <a:buChar char="§"/>
        <a:defRPr lang="en-US" sz="1800" kern="1200" smtClean="0">
          <a:solidFill>
            <a:schemeClr val="tx1"/>
          </a:solidFill>
          <a:latin typeface="Trebuchet MS" panose="020B0603020202020204" pitchFamily="34" charset="0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itchFamily="34" charset="0"/>
        <a:buChar char="–"/>
        <a:defRPr lang="en-US" sz="1800" kern="1200" smtClean="0">
          <a:solidFill>
            <a:schemeClr val="tx1"/>
          </a:solidFill>
          <a:latin typeface="Trebuchet MS" panose="020B0603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Wingdings" panose="05000000000000000000" pitchFamily="2" charset="2"/>
        <a:buChar char="§"/>
        <a:defRPr lang="en-US" sz="1800" kern="1200" smtClean="0">
          <a:solidFill>
            <a:schemeClr val="tx1"/>
          </a:solidFill>
          <a:latin typeface="Trebuchet MS" panose="020B0603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itchFamily="34" charset="0"/>
        <a:buChar char="–"/>
        <a:defRPr lang="en-US" sz="1800" kern="1200" smtClean="0">
          <a:solidFill>
            <a:schemeClr val="tx1"/>
          </a:solidFill>
          <a:latin typeface="Trebuchet MS" panose="020B0603020202020204" pitchFamily="34" charset="0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Wingdings" panose="05000000000000000000" pitchFamily="2" charset="2"/>
        <a:buChar char="§"/>
        <a:defRPr lang="en-US" sz="1800" kern="1200">
          <a:solidFill>
            <a:schemeClr val="tx1"/>
          </a:solidFill>
          <a:latin typeface="Trebuchet MS" panose="020B0603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12192" y="1524000"/>
            <a:ext cx="9956800" cy="4800600"/>
          </a:xfrm>
        </p:spPr>
        <p:txBody>
          <a:bodyPr>
            <a:normAutofit/>
          </a:bodyPr>
          <a:lstStyle/>
          <a:p>
            <a:r>
              <a:rPr lang="en-US" dirty="0" smtClean="0"/>
              <a:t>Status roundtable</a:t>
            </a:r>
          </a:p>
          <a:p>
            <a:r>
              <a:rPr lang="en-US" dirty="0" smtClean="0"/>
              <a:t>Schedule review</a:t>
            </a:r>
          </a:p>
          <a:p>
            <a:r>
              <a:rPr lang="en-US" dirty="0" smtClean="0"/>
              <a:t>MITRE: </a:t>
            </a:r>
            <a:r>
              <a:rPr lang="en-US" dirty="0" smtClean="0"/>
              <a:t>Pharmacy Business Process Definition</a:t>
            </a:r>
          </a:p>
          <a:p>
            <a:r>
              <a:rPr lang="en-US" dirty="0" smtClean="0"/>
              <a:t>WEX Health: Update on Financial Management</a:t>
            </a:r>
            <a:endParaRPr lang="en-US" dirty="0" smtClean="0"/>
          </a:p>
          <a:p>
            <a:r>
              <a:rPr lang="en-US" dirty="0" smtClean="0"/>
              <a:t>Next </a:t>
            </a:r>
            <a:r>
              <a:rPr lang="en-US" dirty="0" smtClean="0"/>
              <a:t>week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89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Pharmacy Business Process Definition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mtClean="0"/>
              <a:t>POPLIN </a:t>
            </a:r>
            <a:r>
              <a:rPr lang="en-US" dirty="0" smtClean="0"/>
              <a:t>Reference Architecture</a:t>
            </a:r>
          </a:p>
          <a:p>
            <a:r>
              <a:rPr lang="en-US" dirty="0" smtClean="0"/>
              <a:t>December 8</a:t>
            </a:r>
            <a:r>
              <a:rPr lang="en-US" baseline="30000" dirty="0" smtClean="0"/>
              <a:t>,</a:t>
            </a:r>
            <a:r>
              <a:rPr lang="en-US" dirty="0" smtClean="0"/>
              <a:t>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6404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Pharmacy Business Process Overview &amp; Outcomes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Pharmacy business process is composed on multiple business processes, services, and micro services that can be used to combine into a module that may be leveraged across State Medicaid Agencies (SMA) to implement commutable, interoperable Medicaid Management Information Systems (MMIS). </a:t>
            </a:r>
          </a:p>
          <a:p>
            <a:pPr lvl="1"/>
            <a:r>
              <a:rPr lang="en-US" dirty="0"/>
              <a:t>Business outcome  PH1: SMA's pharmacy module  provides assurance of valid, accurate processing and payment of pharmacy claims and rebates</a:t>
            </a:r>
          </a:p>
          <a:p>
            <a:pPr lvl="1"/>
            <a:r>
              <a:rPr lang="en-US" dirty="0"/>
              <a:t>Business outcome  PH2: SMA through its pharmacy module has access to audit and records retention needed for state, federal and legal purposes</a:t>
            </a:r>
          </a:p>
          <a:p>
            <a:pPr lvl="1"/>
            <a:r>
              <a:rPr lang="en-US" dirty="0"/>
              <a:t>Business outcome  PH3: State Medicaid Agency 's (SMA's) customers have real-time access and interface with eligibility systems, pharmacy and national provider authorization  necessary to submit, process and manage claims payments</a:t>
            </a:r>
          </a:p>
          <a:p>
            <a:pPr lvl="1"/>
            <a:r>
              <a:rPr lang="en-US" dirty="0"/>
              <a:t>Business outcome  PH 4:  SMA pharmacy module supports analysis and reporting of pharmacy related data and trends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40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State Medicare Agencies The MITA Critical Success Factors 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 smtClean="0"/>
              <a:t>Point </a:t>
            </a:r>
            <a:r>
              <a:rPr lang="en-US" dirty="0"/>
              <a:t>of Sale (POS) systems interfaces are maintained in order to appropriately process, adjudicate and report on claims according to state and federal rules. EE06 Enroll Provider</a:t>
            </a:r>
          </a:p>
          <a:p>
            <a:pPr lvl="0"/>
            <a:r>
              <a:rPr lang="en-US" dirty="0"/>
              <a:t>CSF PH2: Provider claims are adjudicated accurately within established time parameters.</a:t>
            </a:r>
          </a:p>
          <a:p>
            <a:pPr lvl="0"/>
            <a:r>
              <a:rPr lang="en-US" dirty="0"/>
              <a:t>CSF PH3: Authorization for services that require prior approval in order to manage costs or ensure patient safety is confirmed.</a:t>
            </a:r>
          </a:p>
          <a:p>
            <a:pPr lvl="0"/>
            <a:r>
              <a:rPr lang="en-US" dirty="0"/>
              <a:t>CSF PH4: Medically appropriate services conform to Federal and State policies, and result in the maintenance or improvement of patient health.</a:t>
            </a:r>
          </a:p>
          <a:p>
            <a:pPr lvl="0"/>
            <a:r>
              <a:rPr lang="en-US" dirty="0"/>
              <a:t>CSF PH5: Claims for members with third party coverage, including Part D Medicare, or flag for pay-and-chase activity are not accepted.</a:t>
            </a:r>
          </a:p>
          <a:p>
            <a:pPr lvl="0"/>
            <a:r>
              <a:rPr lang="en-US" dirty="0"/>
              <a:t>CSF PH6: Business processes that require pharmacy claims data, e.g., rebate invoicing, retrospective Drug Utilization Review (DUR), and decision analysis are supported.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2594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6330" y="5862"/>
            <a:ext cx="9956800" cy="712465"/>
          </a:xfrm>
        </p:spPr>
        <p:txBody>
          <a:bodyPr/>
          <a:lstStyle/>
          <a:p>
            <a:r>
              <a:rPr lang="en-US" dirty="0" smtClean="0"/>
              <a:t>Pharmacy Benefit Management Business Processes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t>13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0030" y="1219200"/>
            <a:ext cx="9563100" cy="505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214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Pharmacy Provider/ Participant  Management Business Process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12712" indent="0">
              <a:buNone/>
            </a:pPr>
            <a:r>
              <a:rPr lang="en-US" sz="2000" b="1" dirty="0"/>
              <a:t>Use cases</a:t>
            </a:r>
          </a:p>
          <a:p>
            <a:pPr lvl="0"/>
            <a:r>
              <a:rPr lang="en-US" dirty="0"/>
              <a:t>Search participant information into include plan eligibility, Rx history, pharmacy and prescriber histories, add edit and delete participants</a:t>
            </a:r>
          </a:p>
          <a:p>
            <a:pPr lvl="0"/>
            <a:r>
              <a:rPr lang="en-US" dirty="0"/>
              <a:t>Add, edit and delete pharmacy and provider records</a:t>
            </a:r>
          </a:p>
          <a:p>
            <a:pPr lvl="0"/>
            <a:r>
              <a:rPr lang="en-US" dirty="0"/>
              <a:t>Edit pharmacy and provider records</a:t>
            </a:r>
          </a:p>
          <a:p>
            <a:pPr lvl="0"/>
            <a:r>
              <a:rPr lang="en-US" dirty="0"/>
              <a:t>Delete pharmacy and provider records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2910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lvl="1" algn="l" rtl="0">
              <a:spcBef>
                <a:spcPct val="0"/>
              </a:spcBef>
            </a:pPr>
            <a:r>
              <a:rPr lang="en-US" sz="2800" kern="1200" dirty="0">
                <a:solidFill>
                  <a:schemeClr val="tx2"/>
                </a:solidFill>
                <a:latin typeface="Trebuchet MS" panose="020B0603020202020204" pitchFamily="34" charset="0"/>
                <a:ea typeface="+mj-ea"/>
                <a:cs typeface="+mj-cs"/>
              </a:rPr>
              <a:t>Pharmacy Prior Authorization (PA) </a:t>
            </a:r>
            <a:br>
              <a:rPr lang="en-US" sz="2800" kern="1200" dirty="0">
                <a:solidFill>
                  <a:schemeClr val="tx2"/>
                </a:solidFill>
                <a:latin typeface="Trebuchet MS" panose="020B0603020202020204" pitchFamily="34" charset="0"/>
                <a:ea typeface="+mj-ea"/>
                <a:cs typeface="+mj-cs"/>
              </a:rPr>
            </a:br>
            <a:endParaRPr lang="en-US" sz="2800" kern="1200" dirty="0">
              <a:solidFill>
                <a:schemeClr val="tx2"/>
              </a:solidFill>
              <a:latin typeface="Trebuchet MS" panose="020B0603020202020204" pitchFamily="34" charset="0"/>
              <a:ea typeface="+mj-ea"/>
              <a:cs typeface="+mj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12192" y="1559470"/>
            <a:ext cx="9956800" cy="2098130"/>
          </a:xfrm>
        </p:spPr>
        <p:txBody>
          <a:bodyPr>
            <a:normAutofit lnSpcReduction="10000"/>
          </a:bodyPr>
          <a:lstStyle/>
          <a:p>
            <a:pPr marL="112712" indent="0">
              <a:buNone/>
            </a:pPr>
            <a:r>
              <a:rPr lang="en-US" b="1" dirty="0"/>
              <a:t>Use cases</a:t>
            </a:r>
          </a:p>
          <a:p>
            <a:r>
              <a:rPr lang="en-US" dirty="0" smtClean="0"/>
              <a:t>Approve </a:t>
            </a:r>
            <a:r>
              <a:rPr lang="en-US" dirty="0"/>
              <a:t>prior authorization</a:t>
            </a:r>
          </a:p>
          <a:p>
            <a:pPr lvl="0"/>
            <a:r>
              <a:rPr lang="en-US" dirty="0"/>
              <a:t>View approved PAs</a:t>
            </a:r>
          </a:p>
          <a:p>
            <a:pPr lvl="0"/>
            <a:r>
              <a:rPr lang="en-US" dirty="0"/>
              <a:t>Perform prior authorization overrides at POS</a:t>
            </a:r>
          </a:p>
          <a:p>
            <a:pPr lvl="0"/>
            <a:r>
              <a:rPr lang="en-US" dirty="0"/>
              <a:t>Search for PAs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3836988"/>
            <a:ext cx="9906000" cy="247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361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0292" y="222738"/>
            <a:ext cx="9956800" cy="712465"/>
          </a:xfrm>
        </p:spPr>
        <p:txBody>
          <a:bodyPr>
            <a:noAutofit/>
          </a:bodyPr>
          <a:lstStyle/>
          <a:p>
            <a:pPr lvl="1" algn="l" rtl="0">
              <a:spcBef>
                <a:spcPct val="0"/>
              </a:spcBef>
            </a:pPr>
            <a:r>
              <a:rPr lang="en-US" sz="2800" kern="1200" dirty="0">
                <a:solidFill>
                  <a:schemeClr val="tx2"/>
                </a:solidFill>
                <a:latin typeface="Trebuchet MS" panose="020B0603020202020204" pitchFamily="34" charset="0"/>
                <a:ea typeface="+mj-ea"/>
                <a:cs typeface="+mj-cs"/>
              </a:rPr>
              <a:t>Pharmacy Rebate</a:t>
            </a:r>
            <a:br>
              <a:rPr lang="en-US" sz="2800" kern="1200" dirty="0">
                <a:solidFill>
                  <a:schemeClr val="tx2"/>
                </a:solidFill>
                <a:latin typeface="Trebuchet MS" panose="020B0603020202020204" pitchFamily="34" charset="0"/>
                <a:ea typeface="+mj-ea"/>
                <a:cs typeface="+mj-cs"/>
              </a:rPr>
            </a:br>
            <a:endParaRPr lang="en-US" sz="2800" kern="1200" dirty="0">
              <a:solidFill>
                <a:schemeClr val="tx2"/>
              </a:solidFill>
              <a:latin typeface="Trebuchet MS" panose="020B0603020202020204" pitchFamily="34" charset="0"/>
              <a:ea typeface="+mj-ea"/>
              <a:cs typeface="+mj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0292" y="1082712"/>
            <a:ext cx="5269608" cy="4566694"/>
          </a:xfrm>
        </p:spPr>
        <p:txBody>
          <a:bodyPr>
            <a:normAutofit/>
          </a:bodyPr>
          <a:lstStyle/>
          <a:p>
            <a:pPr marL="112712" indent="0">
              <a:buNone/>
            </a:pPr>
            <a:r>
              <a:rPr lang="en-US" b="1" dirty="0"/>
              <a:t>Use Cases</a:t>
            </a:r>
          </a:p>
          <a:p>
            <a:pPr lvl="0"/>
            <a:r>
              <a:rPr lang="en-US" sz="1500" dirty="0"/>
              <a:t>Calculate rebate and invoice manufacturer</a:t>
            </a:r>
          </a:p>
          <a:p>
            <a:pPr lvl="0"/>
            <a:r>
              <a:rPr lang="en-US" sz="1500" dirty="0"/>
              <a:t>Receive rebates and update rebate management record</a:t>
            </a:r>
          </a:p>
          <a:p>
            <a:pPr lvl="0"/>
            <a:r>
              <a:rPr lang="en-US" sz="1500" dirty="0"/>
              <a:t>Verify rebate and balance</a:t>
            </a:r>
          </a:p>
          <a:p>
            <a:pPr lvl="0"/>
            <a:r>
              <a:rPr lang="en-US" sz="1500" dirty="0"/>
              <a:t>Resolve rebate disputes</a:t>
            </a:r>
          </a:p>
          <a:p>
            <a:pPr lvl="0"/>
            <a:r>
              <a:rPr lang="en-US" sz="1500" dirty="0"/>
              <a:t>Track drug manufacturer disputes and resolutions</a:t>
            </a:r>
          </a:p>
          <a:p>
            <a:pPr lvl="0"/>
            <a:r>
              <a:rPr lang="en-US" sz="1500" dirty="0"/>
              <a:t>Delayed rebate payment</a:t>
            </a:r>
          </a:p>
          <a:p>
            <a:pPr lvl="0"/>
            <a:r>
              <a:rPr lang="en-US" sz="1500" dirty="0"/>
              <a:t>Manage supplemental rebate agreements</a:t>
            </a:r>
          </a:p>
          <a:p>
            <a:pPr lvl="0"/>
            <a:r>
              <a:rPr lang="en-US" sz="1500" dirty="0"/>
              <a:t>Provide pharmacy claims feeds for adjudication</a:t>
            </a:r>
          </a:p>
          <a:p>
            <a:pPr lvl="0"/>
            <a:r>
              <a:rPr lang="en-US" sz="1500" dirty="0"/>
              <a:t>Provide drug rebate collection reports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935203"/>
            <a:ext cx="81153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24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4607" y="0"/>
            <a:ext cx="9956800" cy="712465"/>
          </a:xfrm>
        </p:spPr>
        <p:txBody>
          <a:bodyPr/>
          <a:lstStyle/>
          <a:p>
            <a:r>
              <a:rPr lang="en-US" dirty="0"/>
              <a:t>Drug Utilization Review (DUR)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94607" y="712464"/>
            <a:ext cx="4910015" cy="5780412"/>
          </a:xfrm>
        </p:spPr>
        <p:txBody>
          <a:bodyPr>
            <a:normAutofit fontScale="92500" lnSpcReduction="10000"/>
          </a:bodyPr>
          <a:lstStyle/>
          <a:p>
            <a:pPr marL="112712" indent="0">
              <a:buNone/>
            </a:pPr>
            <a:r>
              <a:rPr lang="en-US" b="1" dirty="0"/>
              <a:t>Use case</a:t>
            </a:r>
          </a:p>
          <a:p>
            <a:pPr lvl="0"/>
            <a:r>
              <a:rPr lang="en-US" sz="1600" dirty="0"/>
              <a:t>Determine criteria- criteria focus on relevant outcomes within a delineated cope of DUR and identify the relevant drugs to be monitored for optimal use</a:t>
            </a:r>
          </a:p>
          <a:p>
            <a:pPr lvl="0"/>
            <a:r>
              <a:rPr lang="en-US" sz="1600" dirty="0"/>
              <a:t>Collect data-measure the actual use of medications</a:t>
            </a:r>
          </a:p>
          <a:p>
            <a:pPr lvl="0"/>
            <a:r>
              <a:rPr lang="en-US" sz="1600" dirty="0"/>
              <a:t>Compare data to established criteria- involves applying algorithm  identifying members who meet DUR criteria and the comparison between optimal or appropriate use and actual use</a:t>
            </a:r>
          </a:p>
          <a:p>
            <a:pPr lvl="0"/>
            <a:r>
              <a:rPr lang="en-US" sz="1600" dirty="0"/>
              <a:t>Perform intervention- targeted actions to concerns regarding prescribing patterns, medication misadventures and quality of drug therapy or economic considerations</a:t>
            </a:r>
          </a:p>
          <a:p>
            <a:pPr lvl="0"/>
            <a:r>
              <a:rPr lang="en-US" sz="1600" dirty="0"/>
              <a:t>Analyze results- evaluate outcomes and  document reasons for positive and negative results</a:t>
            </a:r>
          </a:p>
          <a:p>
            <a:pPr lvl="0"/>
            <a:r>
              <a:rPr lang="en-US" sz="1600" dirty="0"/>
              <a:t>Document DUR- report findings to appropriate team</a:t>
            </a:r>
          </a:p>
          <a:p>
            <a:pPr lvl="0"/>
            <a:r>
              <a:rPr lang="en-US" sz="1600" dirty="0"/>
              <a:t>Revaluate program- on going</a:t>
            </a:r>
          </a:p>
          <a:p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0157" y="1758950"/>
            <a:ext cx="5486400" cy="3727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69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lvl="1" algn="l" rtl="0">
              <a:spcBef>
                <a:spcPct val="0"/>
              </a:spcBef>
            </a:pPr>
            <a:r>
              <a:rPr lang="en-US" sz="2800" kern="1200" dirty="0">
                <a:solidFill>
                  <a:schemeClr val="tx2"/>
                </a:solidFill>
                <a:latin typeface="Trebuchet MS" panose="020B0603020202020204" pitchFamily="34" charset="0"/>
                <a:ea typeface="+mj-ea"/>
                <a:cs typeface="+mj-cs"/>
              </a:rPr>
              <a:t>Formulary</a:t>
            </a:r>
            <a:br>
              <a:rPr lang="en-US" sz="2800" kern="1200" dirty="0">
                <a:solidFill>
                  <a:schemeClr val="tx2"/>
                </a:solidFill>
                <a:latin typeface="Trebuchet MS" panose="020B0603020202020204" pitchFamily="34" charset="0"/>
                <a:ea typeface="+mj-ea"/>
                <a:cs typeface="+mj-cs"/>
              </a:rPr>
            </a:br>
            <a:endParaRPr lang="en-US" sz="2800" kern="1200" dirty="0">
              <a:solidFill>
                <a:schemeClr val="tx2"/>
              </a:solidFill>
              <a:latin typeface="Trebuchet MS" panose="020B0603020202020204" pitchFamily="34" charset="0"/>
              <a:ea typeface="+mj-ea"/>
              <a:cs typeface="+mj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12192" y="1450668"/>
            <a:ext cx="6260208" cy="4566694"/>
          </a:xfrm>
        </p:spPr>
        <p:txBody>
          <a:bodyPr/>
          <a:lstStyle/>
          <a:p>
            <a:pPr marL="112712" indent="0">
              <a:buNone/>
            </a:pPr>
            <a:r>
              <a:rPr lang="en-US" b="1" dirty="0" smtClean="0"/>
              <a:t>Use Cases</a:t>
            </a:r>
            <a:endParaRPr lang="en-US" sz="2400" b="1" dirty="0"/>
          </a:p>
          <a:p>
            <a:pPr lvl="0"/>
            <a:r>
              <a:rPr lang="en-US" dirty="0"/>
              <a:t>Design formulary</a:t>
            </a:r>
          </a:p>
          <a:p>
            <a:pPr lvl="0"/>
            <a:r>
              <a:rPr lang="en-US" dirty="0"/>
              <a:t>Provide drug information and pipeline updates</a:t>
            </a:r>
          </a:p>
          <a:p>
            <a:pPr lvl="0"/>
            <a:r>
              <a:rPr lang="en-US" dirty="0"/>
              <a:t>Manage /support pharmacy therapeutics committee</a:t>
            </a:r>
          </a:p>
          <a:p>
            <a:pPr lvl="0"/>
            <a:r>
              <a:rPr lang="en-US" dirty="0"/>
              <a:t>Formulary management</a:t>
            </a:r>
          </a:p>
          <a:p>
            <a:pPr lvl="1"/>
            <a:r>
              <a:rPr lang="en-US" dirty="0"/>
              <a:t>Perform drug search</a:t>
            </a:r>
          </a:p>
          <a:p>
            <a:pPr lvl="1"/>
            <a:r>
              <a:rPr lang="en-US" dirty="0"/>
              <a:t>View drug information</a:t>
            </a:r>
          </a:p>
          <a:p>
            <a:pPr lvl="1"/>
            <a:r>
              <a:rPr lang="en-US" dirty="0"/>
              <a:t>Edit drug information- adjusts drug formulary information</a:t>
            </a:r>
          </a:p>
          <a:p>
            <a:pPr lvl="1"/>
            <a:r>
              <a:rPr lang="en-US" dirty="0"/>
              <a:t>Add drug information</a:t>
            </a:r>
          </a:p>
          <a:p>
            <a:pPr lvl="1"/>
            <a:r>
              <a:rPr lang="en-US" dirty="0"/>
              <a:t>Delete drug information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1562315"/>
            <a:ext cx="4876800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085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lvl="1" algn="l" rtl="0">
              <a:spcBef>
                <a:spcPct val="0"/>
              </a:spcBef>
            </a:pPr>
            <a:r>
              <a:rPr lang="en-US" sz="2800" kern="1200" dirty="0">
                <a:solidFill>
                  <a:schemeClr val="tx2"/>
                </a:solidFill>
                <a:latin typeface="Trebuchet MS" panose="020B0603020202020204" pitchFamily="34" charset="0"/>
                <a:ea typeface="+mj-ea"/>
                <a:cs typeface="+mj-cs"/>
              </a:rPr>
              <a:t>Administrative Business Process</a:t>
            </a:r>
            <a:br>
              <a:rPr lang="en-US" sz="2800" kern="1200" dirty="0">
                <a:solidFill>
                  <a:schemeClr val="tx2"/>
                </a:solidFill>
                <a:latin typeface="Trebuchet MS" panose="020B0603020202020204" pitchFamily="34" charset="0"/>
                <a:ea typeface="+mj-ea"/>
                <a:cs typeface="+mj-cs"/>
              </a:rPr>
            </a:br>
            <a:endParaRPr lang="en-US" sz="2800" kern="1200" dirty="0">
              <a:solidFill>
                <a:schemeClr val="tx2"/>
              </a:solidFill>
              <a:latin typeface="Trebuchet MS" panose="020B0603020202020204" pitchFamily="34" charset="0"/>
              <a:ea typeface="+mj-ea"/>
              <a:cs typeface="+mj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12712" lvl="0" indent="0">
              <a:buNone/>
            </a:pPr>
            <a:r>
              <a:rPr lang="en-US" b="1" dirty="0"/>
              <a:t>Use Cases</a:t>
            </a:r>
          </a:p>
          <a:p>
            <a:pPr lvl="0"/>
            <a:r>
              <a:rPr lang="en-US" dirty="0"/>
              <a:t>Create, edit business  rules,</a:t>
            </a:r>
          </a:p>
          <a:p>
            <a:pPr lvl="0"/>
            <a:r>
              <a:rPr lang="en-US" dirty="0"/>
              <a:t>Create edit  fund matrix,</a:t>
            </a:r>
          </a:p>
          <a:p>
            <a:pPr lvl="0"/>
            <a:r>
              <a:rPr lang="en-US" dirty="0"/>
              <a:t>Create edit user controls, </a:t>
            </a:r>
          </a:p>
          <a:p>
            <a:pPr lvl="0"/>
            <a:r>
              <a:rPr lang="en-US" dirty="0"/>
              <a:t>Edit Point of Sale (POS)  adjudication edits; </a:t>
            </a:r>
          </a:p>
          <a:p>
            <a:pPr lvl="0"/>
            <a:r>
              <a:rPr lang="en-US" dirty="0"/>
              <a:t>view or adjust claim cycle settings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0062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1062" y="737264"/>
            <a:ext cx="9956800" cy="712465"/>
          </a:xfrm>
        </p:spPr>
        <p:txBody>
          <a:bodyPr/>
          <a:lstStyle/>
          <a:p>
            <a:r>
              <a:rPr lang="en-US" dirty="0" smtClean="0"/>
              <a:t>Status Roundtable - CNSI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01062" y="1692276"/>
            <a:ext cx="9308208" cy="4800600"/>
          </a:xfrm>
        </p:spPr>
        <p:txBody>
          <a:bodyPr>
            <a:normAutofit fontScale="55000" lnSpcReduction="20000"/>
          </a:bodyPr>
          <a:lstStyle/>
          <a:p>
            <a:r>
              <a:rPr lang="en-US" b="1" dirty="0" smtClean="0"/>
              <a:t>Last week:</a:t>
            </a:r>
          </a:p>
          <a:p>
            <a:endParaRPr lang="en-US" b="1" dirty="0"/>
          </a:p>
          <a:p>
            <a:endParaRPr lang="en-US" b="1" dirty="0" smtClean="0"/>
          </a:p>
          <a:p>
            <a:endParaRPr lang="en-US" b="1" dirty="0"/>
          </a:p>
          <a:p>
            <a:endParaRPr lang="en-US" b="1" dirty="0" smtClean="0"/>
          </a:p>
          <a:p>
            <a:endParaRPr lang="en-US" b="1" dirty="0"/>
          </a:p>
          <a:p>
            <a:endParaRPr lang="en-US" b="1" dirty="0" smtClean="0"/>
          </a:p>
          <a:p>
            <a:endParaRPr lang="en-US" b="1" dirty="0"/>
          </a:p>
          <a:p>
            <a:endParaRPr lang="en-US" b="1" dirty="0" smtClean="0"/>
          </a:p>
          <a:p>
            <a:endParaRPr lang="en-US" b="1" dirty="0"/>
          </a:p>
          <a:p>
            <a:endParaRPr lang="en-US" b="1" dirty="0" smtClean="0"/>
          </a:p>
          <a:p>
            <a:endParaRPr lang="en-US" b="1" dirty="0"/>
          </a:p>
          <a:p>
            <a:endParaRPr lang="en-US" b="1" dirty="0" smtClean="0"/>
          </a:p>
          <a:p>
            <a:endParaRPr lang="en-US" b="1" dirty="0"/>
          </a:p>
          <a:p>
            <a:endParaRPr lang="en-US" b="1" dirty="0" smtClean="0"/>
          </a:p>
          <a:p>
            <a:endParaRPr lang="en-US" b="1" dirty="0"/>
          </a:p>
          <a:p>
            <a:endParaRPr lang="en-US" b="1" dirty="0" smtClean="0"/>
          </a:p>
          <a:p>
            <a:endParaRPr lang="en-US" b="1" dirty="0"/>
          </a:p>
          <a:p>
            <a:r>
              <a:rPr lang="en-US" b="1" dirty="0" smtClean="0"/>
              <a:t>This </a:t>
            </a:r>
            <a:r>
              <a:rPr lang="en-US" b="1" dirty="0"/>
              <a:t>week</a:t>
            </a:r>
            <a:r>
              <a:rPr lang="en-US" b="1" dirty="0" smtClean="0"/>
              <a:t>: </a:t>
            </a:r>
          </a:p>
          <a:p>
            <a:r>
              <a:rPr lang="en-US" b="1" dirty="0" smtClean="0"/>
              <a:t>Blockers?: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060024" y="6518276"/>
            <a:ext cx="2438400" cy="365125"/>
          </a:xfrm>
        </p:spPr>
        <p:txBody>
          <a:bodyPr/>
          <a:lstStyle/>
          <a:p>
            <a:fld id="{295008BC-DA31-4D19-837B-EFA4386B05F5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2133900" y="1851721"/>
            <a:ext cx="1185221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 </a:t>
            </a:r>
          </a:p>
        </p:txBody>
      </p:sp>
      <p:sp>
        <p:nvSpPr>
          <p:cNvPr id="8" name="Rectangle 1"/>
          <p:cNvSpPr>
            <a:spLocks noChangeArrowheads="1"/>
          </p:cNvSpPr>
          <p:nvPr/>
        </p:nvSpPr>
        <p:spPr bwMode="auto">
          <a:xfrm>
            <a:off x="1562793" y="2814885"/>
            <a:ext cx="1242332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 </a:t>
            </a:r>
          </a:p>
        </p:txBody>
      </p:sp>
      <p:sp>
        <p:nvSpPr>
          <p:cNvPr id="9" name="Rectangle 1"/>
          <p:cNvSpPr>
            <a:spLocks noChangeArrowheads="1"/>
          </p:cNvSpPr>
          <p:nvPr/>
        </p:nvSpPr>
        <p:spPr bwMode="auto">
          <a:xfrm>
            <a:off x="1758821" y="1981617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" name="Rectangle 1"/>
          <p:cNvSpPr>
            <a:spLocks noChangeArrowheads="1"/>
          </p:cNvSpPr>
          <p:nvPr/>
        </p:nvSpPr>
        <p:spPr bwMode="auto">
          <a:xfrm>
            <a:off x="1512888" y="2246313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 </a:t>
            </a:r>
          </a:p>
        </p:txBody>
      </p:sp>
      <p:sp>
        <p:nvSpPr>
          <p:cNvPr id="11" name="Rectangle 1"/>
          <p:cNvSpPr>
            <a:spLocks noChangeArrowheads="1"/>
          </p:cNvSpPr>
          <p:nvPr/>
        </p:nvSpPr>
        <p:spPr bwMode="auto">
          <a:xfrm>
            <a:off x="1697358" y="1736210"/>
            <a:ext cx="1258527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 </a:t>
            </a:r>
          </a:p>
        </p:txBody>
      </p:sp>
      <p:sp>
        <p:nvSpPr>
          <p:cNvPr id="12" name="Rectangle 1"/>
          <p:cNvSpPr>
            <a:spLocks noChangeArrowheads="1"/>
          </p:cNvSpPr>
          <p:nvPr/>
        </p:nvSpPr>
        <p:spPr bwMode="auto">
          <a:xfrm>
            <a:off x="1563113" y="1253452"/>
            <a:ext cx="13791972" cy="6568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6760929"/>
              </p:ext>
            </p:extLst>
          </p:nvPr>
        </p:nvGraphicFramePr>
        <p:xfrm>
          <a:off x="1652941" y="1449732"/>
          <a:ext cx="10081861" cy="5043144"/>
        </p:xfrm>
        <a:graphic>
          <a:graphicData uri="http://schemas.openxmlformats.org/drawingml/2006/table">
            <a:tbl>
              <a:tblPr/>
              <a:tblGrid>
                <a:gridCol w="835513"/>
                <a:gridCol w="2172334"/>
                <a:gridCol w="1318254"/>
                <a:gridCol w="649844"/>
                <a:gridCol w="640561"/>
                <a:gridCol w="334205"/>
                <a:gridCol w="714829"/>
                <a:gridCol w="919065"/>
                <a:gridCol w="2497256"/>
              </a:tblGrid>
              <a:tr h="595434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>
                          <a:effectLst/>
                          <a:latin typeface="Calibri" charset="0"/>
                        </a:rPr>
                        <a:t>Epic #</a:t>
                      </a:r>
                      <a:endParaRPr lang="en-US" sz="700">
                        <a:effectLst/>
                        <a:latin typeface="Calibri" charset="0"/>
                      </a:endParaRP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>
                          <a:effectLst/>
                          <a:latin typeface="Calibri" charset="0"/>
                        </a:rPr>
                        <a:t>Epic Name</a:t>
                      </a:r>
                      <a:endParaRPr lang="en-US" sz="700">
                        <a:effectLst/>
                        <a:latin typeface="Calibri" charset="0"/>
                      </a:endParaRP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>
                          <a:effectLst/>
                          <a:latin typeface="Calibri" charset="0"/>
                        </a:rPr>
                        <a:t>Deliverable</a:t>
                      </a:r>
                      <a:endParaRPr lang="en-US" sz="700">
                        <a:effectLst/>
                        <a:latin typeface="Calibri" charset="0"/>
                      </a:endParaRP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>
                          <a:effectLst/>
                          <a:latin typeface="Calibri" charset="0"/>
                        </a:rPr>
                        <a:t>Draft Version - Planned Release Date</a:t>
                      </a:r>
                      <a:endParaRPr lang="en-US" sz="700">
                        <a:effectLst/>
                        <a:latin typeface="Calibri" charset="0"/>
                      </a:endParaRP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>
                          <a:effectLst/>
                          <a:latin typeface="Calibri" charset="0"/>
                        </a:rPr>
                        <a:t>Final Version - Planned Release Date</a:t>
                      </a:r>
                      <a:endParaRPr lang="en-US" sz="700">
                        <a:effectLst/>
                        <a:latin typeface="Calibri" charset="0"/>
                      </a:endParaRP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>
                          <a:effectLst/>
                          <a:latin typeface="Calibri" charset="0"/>
                        </a:rPr>
                        <a:t>Status</a:t>
                      </a:r>
                      <a:endParaRPr lang="en-US" sz="700">
                        <a:effectLst/>
                        <a:latin typeface="Calibri" charset="0"/>
                      </a:endParaRP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>
                          <a:effectLst/>
                          <a:latin typeface="Calibri" charset="0"/>
                        </a:rPr>
                        <a:t>Draft Version - Actual Released Date</a:t>
                      </a:r>
                      <a:endParaRPr lang="en-US" sz="700">
                        <a:effectLst/>
                        <a:latin typeface="Calibri" charset="0"/>
                      </a:endParaRP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>
                          <a:effectLst/>
                          <a:latin typeface="Calibri" charset="0"/>
                        </a:rPr>
                        <a:t>Final Version - Actual Released Date</a:t>
                      </a:r>
                      <a:endParaRPr lang="en-US" sz="700">
                        <a:effectLst/>
                        <a:latin typeface="Calibri" charset="0"/>
                      </a:endParaRP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>
                          <a:effectLst/>
                          <a:latin typeface="Calibri" charset="0"/>
                        </a:rPr>
                        <a:t>Risks/Issues</a:t>
                      </a:r>
                      <a:endParaRPr lang="en-US" sz="700">
                        <a:effectLst/>
                        <a:latin typeface="Calibri" charset="0"/>
                      </a:endParaRP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26163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RA-PE - EE05 -01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  <a:latin typeface="Calibri" charset="0"/>
                        </a:rPr>
                        <a:t>EE05:DetermineProviderEligibility - Activity Information Flow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  <a:latin typeface="Calibri" charset="0"/>
                        </a:rPr>
                        <a:t>Process Flow (Activity)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9/29/2017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10/13/2017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100%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9/29/2017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  <a:latin typeface="Calibri" charset="0"/>
                        </a:rPr>
                        <a:t>No Change from the Draft Version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sk-SK" sz="700"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163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RA-PE - EE05 -02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  <a:latin typeface="Calibri" charset="0"/>
                        </a:rPr>
                        <a:t>EE05:DetermineProviderEligibility - Functional Decomposition of Performer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  <a:latin typeface="Calibri" charset="0"/>
                        </a:rPr>
                        <a:t>Process Flow (Functions)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11/3/2017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11/17/2017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100%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11/3/2017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  <a:latin typeface="Calibri" charset="0"/>
                        </a:rPr>
                        <a:t>No Change from the Draft Version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sk-SK" sz="700"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9244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RA-PE - EE05 -03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  <a:latin typeface="Calibri" charset="0"/>
                        </a:rPr>
                        <a:t>EE05:DetermineProviderEligibility - Resource Decomposition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  <a:latin typeface="Calibri" charset="0"/>
                        </a:rPr>
                        <a:t>Object/Resource Definition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12/1/2017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12/15/2017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75%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12/1/2017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sk-SK" sz="700"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>
                          <a:effectLst/>
                          <a:latin typeface="Calibri" charset="0"/>
                        </a:rPr>
                        <a:t>Issue:</a:t>
                      </a:r>
                      <a:r>
                        <a:rPr lang="en-US" sz="700">
                          <a:effectLst/>
                          <a:latin typeface="Calibri" charset="0"/>
                        </a:rPr>
                        <a:t> Object Specification Representation tool/repository yet to be finalized by the working group.</a:t>
                      </a:r>
                      <a:br>
                        <a:rPr lang="en-US" sz="700">
                          <a:effectLst/>
                          <a:latin typeface="Calibri" charset="0"/>
                        </a:rPr>
                      </a:br>
                      <a:r>
                        <a:rPr lang="en-US" sz="700" b="1">
                          <a:effectLst/>
                          <a:latin typeface="Calibri" charset="0"/>
                        </a:rPr>
                        <a:t>Mitigation: </a:t>
                      </a:r>
                      <a:r>
                        <a:rPr lang="en-US" sz="700">
                          <a:effectLst/>
                          <a:latin typeface="Calibri" charset="0"/>
                        </a:rPr>
                        <a:t>CNSI uses Class Diagram to represent it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163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RA-PE - EE05 -04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  <a:latin typeface="Calibri" charset="0"/>
                        </a:rPr>
                        <a:t>EE05:DetermineProviderEligibility - Service Specification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  <a:latin typeface="Calibri" charset="0"/>
                        </a:rPr>
                        <a:t>API Specification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12/15/2017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12/29/2017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25%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sk-SK" sz="700"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sk-SK" sz="700"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sk-SK" sz="700"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163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RA-PE - EE06 -01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  <a:latin typeface="Calibri" charset="0"/>
                        </a:rPr>
                        <a:t>EE06:EnrollProvider - Activity Information Flow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  <a:latin typeface="Calibri" charset="0"/>
                        </a:rPr>
                        <a:t>Process Flow (Activity)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10/6/2017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10/20/2017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100%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10/6/2017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  <a:latin typeface="Calibri" charset="0"/>
                        </a:rPr>
                        <a:t>No Change from the Draft Version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sk-SK" sz="700"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</a:tr>
              <a:tr h="26163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RA-PE - EE06 -02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  <a:latin typeface="Calibri" charset="0"/>
                        </a:rPr>
                        <a:t>EE06:EnrollProvider - Functional Decomposition of Performer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  <a:latin typeface="Calibri" charset="0"/>
                        </a:rPr>
                        <a:t>Process Flow (Functions)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11/10/2017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11/24/2017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100%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11/9/2017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  <a:latin typeface="Calibri" charset="0"/>
                        </a:rPr>
                        <a:t>No Change from the Draft Version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sk-SK" sz="700"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</a:tr>
              <a:tr h="39244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RA-PE - EE06 -03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  <a:latin typeface="Calibri" charset="0"/>
                        </a:rPr>
                        <a:t>EE06:EnrollProvider - Resource Decomposition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  <a:latin typeface="Calibri" charset="0"/>
                        </a:rPr>
                        <a:t>Object/Resource Definition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12/8/2017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12/22/2017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75%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12/1/2017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sk-SK" sz="700"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>
                          <a:effectLst/>
                          <a:latin typeface="Calibri" charset="0"/>
                        </a:rPr>
                        <a:t>Issue: </a:t>
                      </a:r>
                      <a:r>
                        <a:rPr lang="en-US" sz="700">
                          <a:effectLst/>
                          <a:latin typeface="Calibri" charset="0"/>
                        </a:rPr>
                        <a:t>Object Specification Representation tool/repository yet to be finalized by the working group.</a:t>
                      </a:r>
                      <a:br>
                        <a:rPr lang="en-US" sz="700">
                          <a:effectLst/>
                          <a:latin typeface="Calibri" charset="0"/>
                        </a:rPr>
                      </a:br>
                      <a:r>
                        <a:rPr lang="en-US" sz="700" b="1">
                          <a:effectLst/>
                          <a:latin typeface="Calibri" charset="0"/>
                        </a:rPr>
                        <a:t>Mitigation</a:t>
                      </a:r>
                      <a:r>
                        <a:rPr lang="en-US" sz="700">
                          <a:effectLst/>
                          <a:latin typeface="Calibri" charset="0"/>
                        </a:rPr>
                        <a:t>: CNSI uses Class Diagram to represent it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</a:tr>
              <a:tr h="13081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RA-PE - EE06 -04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  <a:latin typeface="Calibri" charset="0"/>
                        </a:rPr>
                        <a:t>EE06:EnrollProvider - Service Specification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  <a:latin typeface="Calibri" charset="0"/>
                        </a:rPr>
                        <a:t>API Specification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12/22/2017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1/5/2018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sk-SK" sz="700"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sk-SK" sz="700"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sk-SK" sz="700"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sk-SK" sz="700"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</a:tr>
              <a:tr h="26163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RA-PE - EE07 -01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  <a:latin typeface="Calibri" charset="0"/>
                        </a:rPr>
                        <a:t>EE07:DisenrollProvider - Activity Information Flow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  <a:latin typeface="Calibri" charset="0"/>
                        </a:rPr>
                        <a:t>Process Flow (Activity)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10/13/2017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10/27/2017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100%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10/13/2017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  <a:latin typeface="Calibri" charset="0"/>
                        </a:rPr>
                        <a:t>No Change from the Draft Version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sk-SK" sz="700"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163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RA-PE - EE07 -02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  <a:latin typeface="Calibri" charset="0"/>
                        </a:rPr>
                        <a:t>EE07:DisenrollProvider - Functional Decomposition of Performer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  <a:latin typeface="Calibri" charset="0"/>
                        </a:rPr>
                        <a:t>Process Flow (Functions)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11/17/2017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12/1/2017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100%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11/17/2017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  <a:latin typeface="Calibri" charset="0"/>
                        </a:rPr>
                        <a:t>No Change from the Draft Version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sk-SK" sz="700"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9244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RA-PE - EE07 -03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  <a:latin typeface="Calibri" charset="0"/>
                        </a:rPr>
                        <a:t>EE07:DisenrollProvider - Resource Decomposition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  <a:latin typeface="Calibri" charset="0"/>
                        </a:rPr>
                        <a:t>Object/Resource Definition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12/15/2017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12/29/2017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75%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12/1/2017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sk-SK" sz="700"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>
                          <a:effectLst/>
                          <a:latin typeface="Calibri" charset="0"/>
                        </a:rPr>
                        <a:t>Issue:</a:t>
                      </a:r>
                      <a:r>
                        <a:rPr lang="en-US" sz="700">
                          <a:effectLst/>
                          <a:latin typeface="Calibri" charset="0"/>
                        </a:rPr>
                        <a:t> Object Specification Representation tool/repository yet to be finalized by the working group.</a:t>
                      </a:r>
                      <a:br>
                        <a:rPr lang="en-US" sz="700">
                          <a:effectLst/>
                          <a:latin typeface="Calibri" charset="0"/>
                        </a:rPr>
                      </a:br>
                      <a:r>
                        <a:rPr lang="en-US" sz="700" b="1">
                          <a:effectLst/>
                          <a:latin typeface="Calibri" charset="0"/>
                        </a:rPr>
                        <a:t>Mitigation: </a:t>
                      </a:r>
                      <a:r>
                        <a:rPr lang="en-US" sz="700">
                          <a:effectLst/>
                          <a:latin typeface="Calibri" charset="0"/>
                        </a:rPr>
                        <a:t>CNSI uses Class Diagram to represent it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081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RA-PE - EE07 -04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  <a:latin typeface="Calibri" charset="0"/>
                        </a:rPr>
                        <a:t>EE07:DisenrollProvider - Service Specification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  <a:latin typeface="Calibri" charset="0"/>
                        </a:rPr>
                        <a:t>API Specification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12/29/2017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1/12/2018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sk-SK" sz="700"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sk-SK" sz="700"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sk-SK" sz="700"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sk-SK" sz="700"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163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RA-PE - EE08 -01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  <a:latin typeface="Calibri" charset="0"/>
                        </a:rPr>
                        <a:t>EE08:InquireProviderInformation - Activity Information Flow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  <a:latin typeface="Calibri" charset="0"/>
                        </a:rPr>
                        <a:t>Process Flow (Activity)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10/20/2017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11/3/2017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100%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10/20/2017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  <a:latin typeface="Calibri" charset="0"/>
                        </a:rPr>
                        <a:t>No Change from the Draft Version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sk-SK" sz="700"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</a:tr>
              <a:tr h="26163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RA-PE - EE08 -02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  <a:latin typeface="Calibri" charset="0"/>
                        </a:rPr>
                        <a:t>EE08:InquireProviderInformation - Functional Decomposition of Performer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  <a:latin typeface="Calibri" charset="0"/>
                        </a:rPr>
                        <a:t>Process Flow (Functions)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11/24/2017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12/8/2017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75%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11/24/2017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sk-SK" sz="700"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sk-SK" sz="700"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</a:tr>
              <a:tr h="39244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RA-PE - EE08 -03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  <a:latin typeface="Calibri" charset="0"/>
                        </a:rPr>
                        <a:t>EE08:InquireProviderInformation - Resource Decomposition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  <a:latin typeface="Calibri" charset="0"/>
                        </a:rPr>
                        <a:t>Object/Resource Definition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12/22/2017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1/5/2018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75%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12/1/2017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sk-SK" sz="700"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1">
                          <a:effectLst/>
                          <a:latin typeface="Calibri" charset="0"/>
                        </a:rPr>
                        <a:t>Issue: </a:t>
                      </a:r>
                      <a:r>
                        <a:rPr lang="en-US" sz="700">
                          <a:effectLst/>
                          <a:latin typeface="Calibri" charset="0"/>
                        </a:rPr>
                        <a:t>Object Specification Representation tool/repository yet to be finalized by the working group.</a:t>
                      </a:r>
                      <a:br>
                        <a:rPr lang="en-US" sz="700">
                          <a:effectLst/>
                          <a:latin typeface="Calibri" charset="0"/>
                        </a:rPr>
                      </a:br>
                      <a:r>
                        <a:rPr lang="en-US" sz="700" b="1">
                          <a:effectLst/>
                          <a:latin typeface="Calibri" charset="0"/>
                        </a:rPr>
                        <a:t>Mitigation</a:t>
                      </a:r>
                      <a:r>
                        <a:rPr lang="en-US" sz="700">
                          <a:effectLst/>
                          <a:latin typeface="Calibri" charset="0"/>
                        </a:rPr>
                        <a:t>: CNSI uses Class Diagram to represent it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</a:tr>
              <a:tr h="26163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RA-PE - EE08 -04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  <a:latin typeface="Calibri" charset="0"/>
                        </a:rPr>
                        <a:t>EE08:InquireProviderInformation - Service Specification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  <a:latin typeface="Calibri" charset="0"/>
                        </a:rPr>
                        <a:t>API Specification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1/5/2018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700">
                          <a:effectLst/>
                          <a:latin typeface="Calibri" charset="0"/>
                        </a:rPr>
                        <a:t>1/19/2018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sk-SK" sz="700"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sk-SK" sz="700"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sk-SK" sz="700"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sk-SK" sz="700" dirty="0">
                          <a:effectLst/>
                          <a:latin typeface="Calibri" charset="0"/>
                        </a:rPr>
                        <a:t> </a:t>
                      </a:r>
                    </a:p>
                  </a:txBody>
                  <a:tcPr marL="44120" marR="4412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</a:tr>
            </a:tbl>
          </a:graphicData>
        </a:graphic>
      </p:graphicFrame>
      <p:sp>
        <p:nvSpPr>
          <p:cNvPr id="13" name="Rectangle 1"/>
          <p:cNvSpPr>
            <a:spLocks noChangeArrowheads="1"/>
          </p:cNvSpPr>
          <p:nvPr/>
        </p:nvSpPr>
        <p:spPr bwMode="auto">
          <a:xfrm>
            <a:off x="1652390" y="1703656"/>
            <a:ext cx="1385300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642297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2192" y="-26665"/>
            <a:ext cx="9956800" cy="712465"/>
          </a:xfrm>
        </p:spPr>
        <p:txBody>
          <a:bodyPr/>
          <a:lstStyle/>
          <a:p>
            <a:pPr lvl="1" algn="l" rtl="0">
              <a:spcBef>
                <a:spcPct val="0"/>
              </a:spcBef>
            </a:pPr>
            <a:r>
              <a:rPr lang="en-US" sz="2000" b="1" dirty="0"/>
              <a:t/>
            </a:r>
            <a:br>
              <a:rPr lang="en-US" sz="2000" b="1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12192" y="927319"/>
            <a:ext cx="5041008" cy="4566694"/>
          </a:xfrm>
        </p:spPr>
        <p:txBody>
          <a:bodyPr>
            <a:normAutofit fontScale="62500" lnSpcReduction="20000"/>
          </a:bodyPr>
          <a:lstStyle/>
          <a:p>
            <a:pPr marL="57150" indent="0">
              <a:lnSpc>
                <a:spcPct val="130000"/>
              </a:lnSpc>
              <a:buNone/>
            </a:pPr>
            <a:r>
              <a:rPr lang="en-US" sz="3300" dirty="0">
                <a:solidFill>
                  <a:schemeClr val="tx2"/>
                </a:solidFill>
                <a:ea typeface="+mj-ea"/>
                <a:cs typeface="+mj-cs"/>
              </a:rPr>
              <a:t>Medication Therapy Management </a:t>
            </a:r>
          </a:p>
          <a:p>
            <a:r>
              <a:rPr lang="en-US" dirty="0" smtClean="0"/>
              <a:t>Review </a:t>
            </a:r>
            <a:r>
              <a:rPr lang="en-US" dirty="0"/>
              <a:t>annual MTMP from plan </a:t>
            </a:r>
            <a:r>
              <a:rPr lang="en-US" dirty="0" smtClean="0"/>
              <a:t>sponsor</a:t>
            </a:r>
          </a:p>
          <a:p>
            <a:endParaRPr lang="en-US" dirty="0"/>
          </a:p>
          <a:p>
            <a:pPr marL="57150" indent="0">
              <a:lnSpc>
                <a:spcPct val="130000"/>
              </a:lnSpc>
              <a:buNone/>
            </a:pPr>
            <a:r>
              <a:rPr lang="en-US" sz="3300" dirty="0">
                <a:solidFill>
                  <a:schemeClr val="tx2"/>
                </a:solidFill>
                <a:ea typeface="+mj-ea"/>
                <a:cs typeface="+mj-cs"/>
              </a:rPr>
              <a:t>Pharmacy POS</a:t>
            </a:r>
          </a:p>
          <a:p>
            <a:r>
              <a:rPr lang="en-US" b="1" dirty="0" smtClean="0"/>
              <a:t>Use </a:t>
            </a:r>
            <a:r>
              <a:rPr lang="en-US" b="1" dirty="0"/>
              <a:t>Cases:</a:t>
            </a:r>
          </a:p>
          <a:p>
            <a:pPr lvl="0"/>
            <a:r>
              <a:rPr lang="en-US" dirty="0"/>
              <a:t>Participant management: search participant information including eligibility, RX history, pharmacy and prescriber histories</a:t>
            </a:r>
          </a:p>
          <a:p>
            <a:pPr lvl="0"/>
            <a:r>
              <a:rPr lang="en-US" dirty="0"/>
              <a:t>Providers:  review and Manage pharmacy and prescriber records</a:t>
            </a:r>
          </a:p>
          <a:p>
            <a:pPr lvl="0"/>
            <a:r>
              <a:rPr lang="en-US" dirty="0"/>
              <a:t>Provide search abilities and manual entry of claims for </a:t>
            </a:r>
            <a:r>
              <a:rPr lang="en-US" dirty="0" smtClean="0"/>
              <a:t>adjudication</a:t>
            </a:r>
          </a:p>
          <a:p>
            <a:pPr lvl="0"/>
            <a:endParaRPr lang="en-US" dirty="0" smtClean="0"/>
          </a:p>
          <a:p>
            <a:pPr marL="57150" lvl="0" indent="0">
              <a:lnSpc>
                <a:spcPct val="130000"/>
              </a:lnSpc>
              <a:buNone/>
            </a:pPr>
            <a:r>
              <a:rPr lang="en-US" sz="3400" dirty="0">
                <a:solidFill>
                  <a:schemeClr val="tx2"/>
                </a:solidFill>
                <a:ea typeface="+mj-ea"/>
                <a:cs typeface="+mj-cs"/>
              </a:rPr>
              <a:t>Data interfaces / Analytics/ Reporting??</a:t>
            </a:r>
          </a:p>
          <a:p>
            <a:endParaRPr lang="en-US" sz="2400" b="1" dirty="0"/>
          </a:p>
          <a:p>
            <a:pPr marL="57150" indent="0">
              <a:lnSpc>
                <a:spcPct val="130000"/>
              </a:lnSpc>
              <a:buNone/>
            </a:pPr>
            <a:r>
              <a:rPr lang="en-US" sz="3400" dirty="0">
                <a:solidFill>
                  <a:schemeClr val="tx2"/>
                </a:solidFill>
                <a:ea typeface="+mj-ea"/>
                <a:cs typeface="+mj-cs"/>
              </a:rPr>
              <a:t>Drug Abuse Monitoring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20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1100" y="1566016"/>
            <a:ext cx="5765800" cy="328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043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 smtClean="0"/>
              <a:t>Update on Financial Management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WEX Health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387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week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25600" y="1688425"/>
            <a:ext cx="9956800" cy="4566694"/>
          </a:xfrm>
        </p:spPr>
        <p:txBody>
          <a:bodyPr/>
          <a:lstStyle/>
          <a:p>
            <a:r>
              <a:rPr lang="en-US" dirty="0" smtClean="0"/>
              <a:t>Any comments from recent presentations from CNSI, MITRE, WEX Health?</a:t>
            </a:r>
          </a:p>
          <a:p>
            <a:r>
              <a:rPr lang="en-US" dirty="0" smtClean="0"/>
              <a:t>Discuss </a:t>
            </a:r>
            <a:r>
              <a:rPr lang="en-US" dirty="0" smtClean="0"/>
              <a:t>Object </a:t>
            </a:r>
            <a:r>
              <a:rPr lang="en-US" dirty="0"/>
              <a:t>Specification Representation </a:t>
            </a:r>
            <a:r>
              <a:rPr lang="en-US" dirty="0" smtClean="0"/>
              <a:t>tool/repository.</a:t>
            </a:r>
          </a:p>
          <a:p>
            <a:r>
              <a:rPr lang="en-US" dirty="0" smtClean="0"/>
              <a:t>Schedule follow-on object taxonomy meeting </a:t>
            </a:r>
          </a:p>
          <a:p>
            <a:r>
              <a:rPr lang="en-US" dirty="0" smtClean="0"/>
              <a:t>Finalize </a:t>
            </a:r>
            <a:r>
              <a:rPr lang="en-US" dirty="0" smtClean="0"/>
              <a:t>level of </a:t>
            </a:r>
            <a:r>
              <a:rPr lang="en-US" dirty="0" smtClean="0"/>
              <a:t>commitment from </a:t>
            </a:r>
            <a:r>
              <a:rPr lang="en-US" dirty="0" smtClean="0"/>
              <a:t>Social Interest Solutions, CA Technologies.</a:t>
            </a:r>
          </a:p>
          <a:p>
            <a:r>
              <a:rPr lang="en-US" dirty="0" smtClean="0"/>
              <a:t>Ongoing work</a:t>
            </a:r>
          </a:p>
          <a:p>
            <a:pPr lvl="1"/>
            <a:r>
              <a:rPr lang="en-US" dirty="0" smtClean="0"/>
              <a:t>Continual progress on functional areas</a:t>
            </a:r>
          </a:p>
          <a:p>
            <a:pPr lvl="1"/>
            <a:r>
              <a:rPr lang="en-US" dirty="0" smtClean="0"/>
              <a:t>Make sure Pivotal Tracker is updated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115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Status Roundtable - MITRE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Last week:  </a:t>
            </a:r>
            <a:r>
              <a:rPr lang="en-US" dirty="0" smtClean="0"/>
              <a:t>Released initial draft of Poplin additions to MITA 3.0 Release 2 documents for review.  Tom Novak </a:t>
            </a:r>
            <a:r>
              <a:rPr lang="en-US" smtClean="0"/>
              <a:t>(CMS/ONC) </a:t>
            </a:r>
            <a:r>
              <a:rPr lang="en-US" dirty="0" smtClean="0"/>
              <a:t>will be the new sponsor for the Poplin Workin</a:t>
            </a:r>
            <a:r>
              <a:rPr lang="en-US" dirty="0" smtClean="0"/>
              <a:t>g Group, replacing </a:t>
            </a:r>
            <a:r>
              <a:rPr lang="en-US" dirty="0" err="1" smtClean="0"/>
              <a:t>Anshuman</a:t>
            </a:r>
            <a:r>
              <a:rPr lang="en-US" dirty="0" smtClean="0"/>
              <a:t>.  Sent out invite for Poplin object representation tool discussion.  </a:t>
            </a:r>
            <a:r>
              <a:rPr lang="en-US" dirty="0"/>
              <a:t>Meet with CAQH (Council for Affordable Quality Healthcare) to discuss potential collaboration with Poplin. </a:t>
            </a:r>
            <a:r>
              <a:rPr lang="en-US" dirty="0" smtClean="0"/>
              <a:t>P</a:t>
            </a:r>
            <a:r>
              <a:rPr lang="en-US" dirty="0" smtClean="0"/>
              <a:t>resented Poplin to OSEHRA senior leadership.  Had a follow-up meeting with CA </a:t>
            </a:r>
            <a:r>
              <a:rPr lang="en-US" dirty="0" smtClean="0"/>
              <a:t>Technologies </a:t>
            </a:r>
            <a:r>
              <a:rPr lang="en-US" dirty="0" smtClean="0"/>
              <a:t>on required commitments.  Continuing to pursue Social Interest Solutions. Continuing to progress on the Pharmacy service definitions.</a:t>
            </a:r>
            <a:endParaRPr lang="en-US" dirty="0"/>
          </a:p>
          <a:p>
            <a:r>
              <a:rPr lang="en-US" b="1" dirty="0"/>
              <a:t>This week: </a:t>
            </a:r>
            <a:r>
              <a:rPr lang="en-US" dirty="0" smtClean="0"/>
              <a:t>Incorporate review comments and wrap-up</a:t>
            </a:r>
            <a:r>
              <a:rPr lang="en-US" dirty="0" smtClean="0"/>
              <a:t> </a:t>
            </a:r>
            <a:r>
              <a:rPr lang="en-US" dirty="0" smtClean="0"/>
              <a:t>initial draft of new MITA 3.0 Release 2 documents. </a:t>
            </a:r>
            <a:r>
              <a:rPr lang="en-US" dirty="0" smtClean="0"/>
              <a:t>Meet with CAQH (</a:t>
            </a:r>
            <a:r>
              <a:rPr lang="en-US" dirty="0" smtClean="0"/>
              <a:t>Council </a:t>
            </a:r>
            <a:r>
              <a:rPr lang="en-US" dirty="0"/>
              <a:t>for Affordable Quality </a:t>
            </a:r>
            <a:r>
              <a:rPr lang="en-US" dirty="0" smtClean="0"/>
              <a:t>Healthcare) </a:t>
            </a:r>
            <a:r>
              <a:rPr lang="en-US" dirty="0" smtClean="0"/>
              <a:t>to discuss potential collaboration with Poplin</a:t>
            </a:r>
            <a:r>
              <a:rPr lang="en-US" dirty="0"/>
              <a:t>. </a:t>
            </a:r>
            <a:r>
              <a:rPr lang="en-US" dirty="0" smtClean="0"/>
              <a:t> Schedule follow-up object taxonomy discussion.  Obtain </a:t>
            </a:r>
            <a:r>
              <a:rPr lang="en-US" dirty="0"/>
              <a:t>commitments, definitive functional area selections, and schedules from Social Interest Solutions, CA Technologies.  </a:t>
            </a:r>
            <a:endParaRPr lang="en-US" b="1" dirty="0"/>
          </a:p>
          <a:p>
            <a:r>
              <a:rPr lang="en-US" b="1" dirty="0"/>
              <a:t>Blockers</a:t>
            </a:r>
            <a:r>
              <a:rPr lang="en-US" b="1" dirty="0" smtClean="0"/>
              <a:t>?: </a:t>
            </a:r>
            <a:r>
              <a:rPr lang="en-US" dirty="0" smtClean="0"/>
              <a:t>None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13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Status Roundtable </a:t>
            </a:r>
            <a:r>
              <a:rPr lang="mr-IN" dirty="0" smtClean="0"/>
              <a:t>–</a:t>
            </a:r>
            <a:r>
              <a:rPr lang="en-US" dirty="0" smtClean="0"/>
              <a:t> Vermont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12192" y="1600200"/>
            <a:ext cx="9956800" cy="4566694"/>
          </a:xfrm>
        </p:spPr>
        <p:txBody>
          <a:bodyPr>
            <a:normAutofit/>
          </a:bodyPr>
          <a:lstStyle/>
          <a:p>
            <a:r>
              <a:rPr lang="en-US" b="1" dirty="0" smtClean="0"/>
              <a:t>Last week: </a:t>
            </a:r>
          </a:p>
          <a:p>
            <a:r>
              <a:rPr lang="en-US" b="1" dirty="0" smtClean="0"/>
              <a:t>This week: </a:t>
            </a:r>
          </a:p>
          <a:p>
            <a:r>
              <a:rPr lang="en-US" b="1" dirty="0" smtClean="0"/>
              <a:t>Blockers?: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833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Status Roundtable </a:t>
            </a:r>
            <a:r>
              <a:rPr lang="mr-IN" dirty="0" smtClean="0"/>
              <a:t>–</a:t>
            </a:r>
            <a:r>
              <a:rPr lang="en-US" dirty="0" smtClean="0"/>
              <a:t> West Virginia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Last week:</a:t>
            </a:r>
            <a:endParaRPr lang="en-US" dirty="0" smtClean="0"/>
          </a:p>
          <a:p>
            <a:r>
              <a:rPr lang="en-US" b="1" dirty="0" smtClean="0"/>
              <a:t>This week: </a:t>
            </a:r>
          </a:p>
          <a:p>
            <a:r>
              <a:rPr lang="en-US" b="1" dirty="0" smtClean="0"/>
              <a:t>Blockers?: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394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Status Roundtable </a:t>
            </a:r>
            <a:r>
              <a:rPr lang="mr-IN" dirty="0" smtClean="0"/>
              <a:t>–</a:t>
            </a:r>
            <a:r>
              <a:rPr lang="en-US" dirty="0" smtClean="0"/>
              <a:t> WEX Health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Last week:</a:t>
            </a:r>
            <a:endParaRPr lang="en-US" dirty="0"/>
          </a:p>
          <a:p>
            <a:r>
              <a:rPr lang="en-US" b="1" dirty="0"/>
              <a:t>This week: </a:t>
            </a:r>
          </a:p>
          <a:p>
            <a:r>
              <a:rPr lang="en-US" b="1" dirty="0"/>
              <a:t>Blockers?: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3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Status Roundtable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Blu</a:t>
            </a:r>
            <a:r>
              <a:rPr lang="en-US" dirty="0" smtClean="0"/>
              <a:t> Strategies Consulting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Last week</a:t>
            </a:r>
            <a:r>
              <a:rPr lang="en-US" b="1" dirty="0" smtClean="0"/>
              <a:t>: </a:t>
            </a:r>
            <a:r>
              <a:rPr lang="en-US" dirty="0"/>
              <a:t> </a:t>
            </a:r>
          </a:p>
          <a:p>
            <a:r>
              <a:rPr lang="en-US" b="1" dirty="0"/>
              <a:t>This </a:t>
            </a:r>
            <a:r>
              <a:rPr lang="en-US" b="1" dirty="0" smtClean="0"/>
              <a:t>week:</a:t>
            </a:r>
          </a:p>
          <a:p>
            <a:r>
              <a:rPr lang="en-US" b="1" dirty="0" smtClean="0"/>
              <a:t>Blockers?: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875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Status Roundtable - ONC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Last week:  </a:t>
            </a:r>
          </a:p>
          <a:p>
            <a:r>
              <a:rPr lang="en-US" b="1" dirty="0" smtClean="0"/>
              <a:t>This week:</a:t>
            </a:r>
          </a:p>
          <a:p>
            <a:r>
              <a:rPr lang="en-US" b="1" dirty="0" smtClean="0"/>
              <a:t>Blockers?: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70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Poplin Working Group Schedule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9</a:t>
            </a:fld>
            <a:endParaRPr lang="en-US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967758"/>
              </p:ext>
            </p:extLst>
          </p:nvPr>
        </p:nvGraphicFramePr>
        <p:xfrm>
          <a:off x="1600200" y="1664670"/>
          <a:ext cx="10210802" cy="4602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9558"/>
                <a:gridCol w="6301353"/>
                <a:gridCol w="2189891"/>
              </a:tblGrid>
              <a:tr h="302863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Poplin</a:t>
                      </a:r>
                      <a:r>
                        <a:rPr lang="en-US" sz="1600" baseline="0" dirty="0" smtClean="0"/>
                        <a:t> Member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Deliverable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Due Date</a:t>
                      </a:r>
                      <a:endParaRPr lang="en-US" sz="1600" dirty="0"/>
                    </a:p>
                  </a:txBody>
                  <a:tcPr/>
                </a:tc>
              </a:tr>
              <a:tr h="30286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MITRE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Report: Automating MMIS Certification Using</a:t>
                      </a:r>
                      <a:r>
                        <a:rPr lang="en-US" sz="1400" baseline="0" dirty="0" smtClean="0"/>
                        <a:t> Poplin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December</a:t>
                      </a:r>
                      <a:r>
                        <a:rPr lang="en-US" sz="1400" baseline="0" dirty="0" smtClean="0"/>
                        <a:t> 5, 2017</a:t>
                      </a:r>
                      <a:endParaRPr lang="en-US" sz="1400" dirty="0"/>
                    </a:p>
                  </a:txBody>
                  <a:tcPr/>
                </a:tc>
              </a:tr>
              <a:tr h="30286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Vermont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Case</a:t>
                      </a:r>
                      <a:r>
                        <a:rPr lang="en-US" sz="1400" baseline="0" dirty="0" smtClean="0"/>
                        <a:t> Management: </a:t>
                      </a:r>
                      <a:r>
                        <a:rPr lang="en-US" sz="1400" dirty="0" smtClean="0"/>
                        <a:t>Client/Member</a:t>
                      </a:r>
                      <a:r>
                        <a:rPr lang="en-US" sz="1400" baseline="0" dirty="0" smtClean="0"/>
                        <a:t> Management Service Definition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December</a:t>
                      </a:r>
                      <a:r>
                        <a:rPr lang="en-US" sz="1400" baseline="0" dirty="0" smtClean="0"/>
                        <a:t> 29</a:t>
                      </a:r>
                      <a:r>
                        <a:rPr lang="en-US" sz="1400" dirty="0" smtClean="0"/>
                        <a:t>, 2017</a:t>
                      </a:r>
                      <a:endParaRPr lang="en-US" sz="1400" dirty="0"/>
                    </a:p>
                  </a:txBody>
                  <a:tcPr/>
                </a:tc>
              </a:tr>
              <a:tr h="30286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Vermont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Case</a:t>
                      </a:r>
                      <a:r>
                        <a:rPr lang="en-US" sz="1400" baseline="0" dirty="0" smtClean="0"/>
                        <a:t> Management: </a:t>
                      </a:r>
                      <a:r>
                        <a:rPr lang="en-US" sz="1400" dirty="0" smtClean="0"/>
                        <a:t>Service</a:t>
                      </a:r>
                      <a:r>
                        <a:rPr lang="en-US" sz="1400" baseline="0" dirty="0" smtClean="0"/>
                        <a:t> Management Service Definition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December</a:t>
                      </a:r>
                      <a:r>
                        <a:rPr lang="en-US" sz="1400" baseline="0" dirty="0" smtClean="0"/>
                        <a:t> 29</a:t>
                      </a:r>
                      <a:r>
                        <a:rPr lang="en-US" sz="1400" dirty="0" smtClean="0"/>
                        <a:t>, 2017</a:t>
                      </a:r>
                      <a:endParaRPr lang="en-US" sz="1400" dirty="0"/>
                    </a:p>
                  </a:txBody>
                  <a:tcPr/>
                </a:tc>
              </a:tr>
              <a:tr h="30286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Vermont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Case</a:t>
                      </a:r>
                      <a:r>
                        <a:rPr lang="en-US" sz="1400" baseline="0" dirty="0" smtClean="0"/>
                        <a:t> Management: </a:t>
                      </a:r>
                      <a:r>
                        <a:rPr lang="en-US" sz="1400" dirty="0" smtClean="0"/>
                        <a:t>Eligibility</a:t>
                      </a:r>
                      <a:r>
                        <a:rPr lang="en-US" sz="1400" baseline="0" dirty="0" smtClean="0"/>
                        <a:t> and Enrollment Service Definition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December</a:t>
                      </a:r>
                      <a:r>
                        <a:rPr lang="en-US" sz="1400" baseline="0" dirty="0" smtClean="0"/>
                        <a:t> 29</a:t>
                      </a:r>
                      <a:r>
                        <a:rPr lang="en-US" sz="1400" dirty="0" smtClean="0"/>
                        <a:t>, 2017</a:t>
                      </a:r>
                      <a:endParaRPr lang="en-US" sz="1400" dirty="0"/>
                    </a:p>
                  </a:txBody>
                  <a:tcPr/>
                </a:tc>
              </a:tr>
              <a:tr h="30286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CNSI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Determine</a:t>
                      </a:r>
                      <a:r>
                        <a:rPr lang="en-US" sz="1400" baseline="0" dirty="0" smtClean="0"/>
                        <a:t> Provider Eligibility Service Definition (EE05)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December 29, 2017</a:t>
                      </a:r>
                    </a:p>
                  </a:txBody>
                  <a:tcPr/>
                </a:tc>
              </a:tr>
              <a:tr h="30286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CNSI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Enroll Provider Service</a:t>
                      </a:r>
                      <a:r>
                        <a:rPr lang="en-US" sz="1400" baseline="0" dirty="0" smtClean="0"/>
                        <a:t> Definition (EE06)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January 5</a:t>
                      </a:r>
                      <a:r>
                        <a:rPr lang="en-US" sz="1400" baseline="0" dirty="0" smtClean="0"/>
                        <a:t>, 2018</a:t>
                      </a:r>
                      <a:endParaRPr lang="en-US" sz="1400" dirty="0"/>
                    </a:p>
                  </a:txBody>
                  <a:tcPr/>
                </a:tc>
              </a:tr>
              <a:tr h="30286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CNSI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 smtClean="0"/>
                        <a:t>Disenroll</a:t>
                      </a:r>
                      <a:r>
                        <a:rPr lang="en-US" sz="1400" baseline="0" dirty="0" smtClean="0"/>
                        <a:t> Provider Service Definition (EE07)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January 12, 2018</a:t>
                      </a:r>
                      <a:endParaRPr lang="en-US" sz="1400" dirty="0"/>
                    </a:p>
                  </a:txBody>
                  <a:tcPr/>
                </a:tc>
              </a:tr>
              <a:tr h="30286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CNSI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Inquire</a:t>
                      </a:r>
                      <a:r>
                        <a:rPr lang="en-US" sz="1400" baseline="0" dirty="0" smtClean="0"/>
                        <a:t> Provider Information Service Definition (EE08)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January 19, 2018</a:t>
                      </a:r>
                      <a:endParaRPr lang="en-US" sz="1400" dirty="0"/>
                    </a:p>
                  </a:txBody>
                  <a:tcPr/>
                </a:tc>
              </a:tr>
              <a:tr h="30286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MITRE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Poplin reference Implementation v0.2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January 26, 2018</a:t>
                      </a:r>
                      <a:endParaRPr lang="en-US" sz="1400" dirty="0"/>
                    </a:p>
                  </a:txBody>
                  <a:tcPr/>
                </a:tc>
              </a:tr>
              <a:tr h="30286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MITRE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Security</a:t>
                      </a:r>
                      <a:r>
                        <a:rPr lang="en-US" sz="1400" baseline="0" dirty="0" smtClean="0"/>
                        <a:t> Service Definitions - Draft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March 2, 2018</a:t>
                      </a:r>
                      <a:endParaRPr lang="en-US" sz="1400" dirty="0"/>
                    </a:p>
                  </a:txBody>
                  <a:tcPr/>
                </a:tc>
              </a:tr>
              <a:tr h="30286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MITRE 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Poplin reference Implementation v0.3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March</a:t>
                      </a:r>
                      <a:r>
                        <a:rPr lang="en-US" sz="1400" baseline="0" dirty="0" smtClean="0"/>
                        <a:t> 30, 2018</a:t>
                      </a:r>
                      <a:endParaRPr lang="en-US" sz="1400" dirty="0"/>
                    </a:p>
                  </a:txBody>
                  <a:tcPr/>
                </a:tc>
              </a:tr>
              <a:tr h="30286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West Virginia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Eligibility</a:t>
                      </a:r>
                      <a:r>
                        <a:rPr lang="en-US" sz="1400" baseline="0" dirty="0" smtClean="0"/>
                        <a:t> Service Definitions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TBD</a:t>
                      </a:r>
                      <a:endParaRPr lang="en-US" sz="1400" dirty="0"/>
                    </a:p>
                  </a:txBody>
                  <a:tcPr/>
                </a:tc>
              </a:tr>
              <a:tr h="30286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WEX</a:t>
                      </a:r>
                      <a:r>
                        <a:rPr lang="en-US" sz="1400" baseline="0" dirty="0" smtClean="0"/>
                        <a:t> Health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Financial</a:t>
                      </a:r>
                      <a:r>
                        <a:rPr lang="en-US" sz="1400" baseline="0" dirty="0" smtClean="0"/>
                        <a:t> Service Definitions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TBD</a:t>
                      </a:r>
                      <a:endParaRPr lang="en-US" sz="1400" dirty="0"/>
                    </a:p>
                  </a:txBody>
                  <a:tcPr/>
                </a:tc>
              </a:tr>
              <a:tr h="30286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/>
                        <a:t>Blu</a:t>
                      </a:r>
                      <a:r>
                        <a:rPr lang="en-US" sz="1400" baseline="0" dirty="0" smtClean="0"/>
                        <a:t> Strategies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Data Warehouse / Business Intelligence / Analytics 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TBD</a:t>
                      </a:r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28913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MITRE Corporate Colors">
      <a:dk1>
        <a:sysClr val="windowText" lastClr="000000"/>
      </a:dk1>
      <a:lt1>
        <a:sysClr val="window" lastClr="FFFFFF"/>
      </a:lt1>
      <a:dk2>
        <a:srgbClr val="005B94"/>
      </a:dk2>
      <a:lt2>
        <a:srgbClr val="CFDEEA"/>
      </a:lt2>
      <a:accent1>
        <a:srgbClr val="00B3DC"/>
      </a:accent1>
      <a:accent2>
        <a:srgbClr val="F7901E"/>
      </a:accent2>
      <a:accent3>
        <a:srgbClr val="FFE23C"/>
      </a:accent3>
      <a:accent4>
        <a:srgbClr val="C1CD23"/>
      </a:accent4>
      <a:accent5>
        <a:srgbClr val="C6401D"/>
      </a:accent5>
      <a:accent6>
        <a:srgbClr val="FFFFFF"/>
      </a:accent6>
      <a:hlink>
        <a:srgbClr val="005F9E"/>
      </a:hlink>
      <a:folHlink>
        <a:srgbClr val="800080"/>
      </a:folHlink>
    </a:clrScheme>
    <a:fontScheme name="Trebuchet MS">
      <a:maj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>
            <a:lumMod val="40000"/>
            <a:lumOff val="60000"/>
          </a:schemeClr>
        </a:solidFill>
      </a:spPr>
      <a:bodyPr rtlCol="0" anchor="t"/>
      <a:lstStyle>
        <a:defPPr>
          <a:defRPr sz="1200" dirty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AMH Partnership--Template 20150212.potx" id="{E3E7DF17-9915-4A0A-8A69-379FC87FA219}" vid="{3B648C31-F8F5-4679-A9E6-11D93A2C872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?mso-contentType ?>
<customXsn xmlns="http://schemas.microsoft.com/office/2006/metadata/customXsn">
  <xsnLocation/>
  <cached>True</cached>
  <openByDefault>True</openByDefault>
  <xsnScope/>
</customXsn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MITRE Work" ma:contentTypeID="0x010100823A99C636F7423283FB0D200866C6130058962E164FD14646B65BD0D4BDD40A0E" ma:contentTypeVersion="1" ma:contentTypeDescription="Materials and documents that contain MITRE authored content and other content directly attributable to MITRE and its work" ma:contentTypeScope="" ma:versionID="ab73289778e83d0700725df461c3689b">
  <xsd:schema xmlns:xsd="http://www.w3.org/2001/XMLSchema" xmlns:xs="http://www.w3.org/2001/XMLSchema" xmlns:p="http://schemas.microsoft.com/office/2006/metadata/properties" xmlns:ns1="http://schemas.microsoft.com/sharepoint/v3" xmlns:ns2="http://schemas.microsoft.com/sharepoint/v3/fields" targetNamespace="http://schemas.microsoft.com/office/2006/metadata/properties" ma:root="true" ma:fieldsID="e207f629e9ef5d09050449f693559770" ns1:_="" ns2:_="">
    <xsd:import namespace="http://schemas.microsoft.com/sharepoint/v3"/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Contributor" minOccurs="0"/>
                <xsd:element ref="ns1:MITRE_x0020_Sensitivity"/>
                <xsd:element ref="ns1:Release_x0020_Statement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MITRE_x0020_Sensitivity" ma:index="10" ma:displayName="Sensitivity" ma:default="Internal MITRE Information" ma:internalName="MITRE_x0020_Sensitivity">
      <xsd:simpleType>
        <xsd:restriction base="dms:Choice">
          <xsd:enumeration value="Public Information"/>
          <xsd:enumeration value="Internal MITRE Information"/>
          <xsd:enumeration value="Sensitive Information"/>
          <xsd:enumeration value="Highly Sensitive Information"/>
        </xsd:restriction>
      </xsd:simpleType>
    </xsd:element>
    <xsd:element name="Release_x0020_Statement" ma:index="11" ma:displayName="Release Statement" ma:default="For Internal MITRE Use" ma:internalName="Release_x0020_Statement">
      <xsd:simpleType>
        <xsd:union memberTypes="dms:Text">
          <xsd:simpleType>
            <xsd:restriction base="dms:Choice">
              <xsd:enumeration value="Approved for Public Release"/>
              <xsd:enumeration value="For Internal MITRE Use"/>
              <xsd:enumeration value="For Release to All Sponsors"/>
              <xsd:enumeration value="For Limited Internal MITRE Use"/>
              <xsd:enumeration value="For Limited External Release"/>
              <xsd:enumeration value="Privileged: Sensitive Personal Information"/>
              <xsd:enumeration value="MITRE Proprietary"/>
              <xsd:enumeration value="Source Selection Sensitive"/>
              <xsd:enumeration value="Restricted: Highly Sensitive Personal Information"/>
            </xsd:restriction>
          </xsd:simpleType>
        </xsd:un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Contributor" ma:index="9" nillable="true" ma:displayName="Contributor" ma:description="One or more people or organizations that contributed to this resource" ma:internalName="_Contributor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 ma:index="8" ma:displayName="Author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ITRE_x0020_Sensitivity xmlns="http://schemas.microsoft.com/sharepoint/v3">Internal MITRE Information</MITRE_x0020_Sensitivity>
    <_Contributor xmlns="http://schemas.microsoft.com/sharepoint/v3/fields" xsi:nil="true"/>
    <Release_x0020_Statement xmlns="http://schemas.microsoft.com/sharepoint/v3">For Internal MITRE Use</Release_x0020_Statement>
  </documentManagement>
</p:properties>
</file>

<file path=customXml/itemProps1.xml><?xml version="1.0" encoding="utf-8"?>
<ds:datastoreItem xmlns:ds="http://schemas.openxmlformats.org/officeDocument/2006/customXml" ds:itemID="{6952A377-355C-48AD-9C1C-8BDCECEA822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79D1AB3-61E6-49CE-A202-6C87A7ACF11F}">
  <ds:schemaRefs>
    <ds:schemaRef ds:uri="http://schemas.microsoft.com/office/2006/metadata/customXsn"/>
  </ds:schemaRefs>
</ds:datastoreItem>
</file>

<file path=customXml/itemProps3.xml><?xml version="1.0" encoding="utf-8"?>
<ds:datastoreItem xmlns:ds="http://schemas.openxmlformats.org/officeDocument/2006/customXml" ds:itemID="{09EA95C7-BE2A-4286-8E71-7F1724D239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70F987F4-B58D-4CA5-980A-F3CE4EC64D31}">
  <ds:schemaRefs>
    <ds:schemaRef ds:uri="http://schemas.microsoft.com/office/infopath/2007/PartnerControls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purl.org/dc/elements/1.1/"/>
    <ds:schemaRef ds:uri="http://purl.org/dc/dcmitype/"/>
    <ds:schemaRef ds:uri="http://schemas.microsoft.com/sharepoint/v3/fields"/>
    <ds:schemaRef ds:uri="http://schemas.microsoft.com/sharepoint/v3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89782</TotalTime>
  <Words>1761</Words>
  <Application>Microsoft Macintosh PowerPoint</Application>
  <PresentationFormat>Widescreen</PresentationFormat>
  <Paragraphs>407</Paragraphs>
  <Slides>22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1" baseType="lpstr">
      <vt:lpstr>Calibri</vt:lpstr>
      <vt:lpstr>Helvetica LT Std</vt:lpstr>
      <vt:lpstr>Mangal</vt:lpstr>
      <vt:lpstr>Times New Roman</vt:lpstr>
      <vt:lpstr>Trebuchet MS</vt:lpstr>
      <vt:lpstr>Verdana</vt:lpstr>
      <vt:lpstr>Wingdings</vt:lpstr>
      <vt:lpstr>Arial</vt:lpstr>
      <vt:lpstr>Office Theme</vt:lpstr>
      <vt:lpstr>Agenda</vt:lpstr>
      <vt:lpstr>Status Roundtable - CNSI</vt:lpstr>
      <vt:lpstr>Status Roundtable - MITRE</vt:lpstr>
      <vt:lpstr>Status Roundtable – Vermont</vt:lpstr>
      <vt:lpstr>Status Roundtable – West Virginia</vt:lpstr>
      <vt:lpstr>Status Roundtable – WEX Health</vt:lpstr>
      <vt:lpstr>Status Roundtable – Blu Strategies Consulting</vt:lpstr>
      <vt:lpstr>Status Roundtable - ONC</vt:lpstr>
      <vt:lpstr>Poplin Working Group Schedule</vt:lpstr>
      <vt:lpstr>Pharmacy Business Process Definition </vt:lpstr>
      <vt:lpstr>Pharmacy Business Process Overview &amp; Outcomes</vt:lpstr>
      <vt:lpstr>State Medicare Agencies The MITA Critical Success Factors  </vt:lpstr>
      <vt:lpstr>Pharmacy Benefit Management Business Processes</vt:lpstr>
      <vt:lpstr>Pharmacy Provider/ Participant  Management Business Process </vt:lpstr>
      <vt:lpstr>Pharmacy Prior Authorization (PA)  </vt:lpstr>
      <vt:lpstr>Pharmacy Rebate </vt:lpstr>
      <vt:lpstr>Drug Utilization Review (DUR) </vt:lpstr>
      <vt:lpstr>Formulary </vt:lpstr>
      <vt:lpstr>Administrative Business Process </vt:lpstr>
      <vt:lpstr> </vt:lpstr>
      <vt:lpstr>Update on Financial Management</vt:lpstr>
      <vt:lpstr>Next week</vt:lpstr>
    </vt:vector>
  </TitlesOfParts>
  <Company>The MITRE Corporation</Company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Advancing Medicaid IT Enterprise DSG Director Quarterly Status 2017-01-27 wip 01-13</dc:title>
  <dc:creator>Vince Cordivano</dc:creator>
  <dc:description/>
  <cp:lastModifiedBy>Hill, Dave</cp:lastModifiedBy>
  <cp:revision>2462</cp:revision>
  <cp:lastPrinted>2017-01-20T15:08:41Z</cp:lastPrinted>
  <dcterms:created xsi:type="dcterms:W3CDTF">2012-10-22T21:49:00Z</dcterms:created>
  <dcterms:modified xsi:type="dcterms:W3CDTF">2017-12-08T17:56:39Z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0x010100823A99C636F7423283FB0D200866C6130058962E164FD14646B65BD0D4BDD40A0E</vt:lpwstr>
  </property>
  <property fmtid="{D5CDD505-2E9C-101B-9397-08002B2CF9AE}" pid="3" name="Deliverable Month">
    <vt:lpwstr>2012 October</vt:lpwstr>
  </property>
  <property fmtid="{D5CDD505-2E9C-101B-9397-08002B2CF9AE}" pid="4" name="Deliverable Type">
    <vt:lpwstr>Monthly Status Report</vt:lpwstr>
  </property>
  <property fmtid="{D5CDD505-2E9C-101B-9397-08002B2CF9AE}" pid="5" name="Document Owner">
    <vt:lpwstr>Gana Moharir</vt:lpwstr>
  </property>
</Properties>
</file>